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5" r:id="rId6"/>
    <p:sldId id="266" r:id="rId7"/>
    <p:sldId id="263" r:id="rId8"/>
    <p:sldId id="264" r:id="rId9"/>
    <p:sldId id="267" r:id="rId10"/>
    <p:sldId id="268" r:id="rId11"/>
    <p:sldId id="269" r:id="rId12"/>
    <p:sldId id="270" r:id="rId13"/>
    <p:sldId id="271"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 Rice" userId="6b489518017f99db" providerId="LiveId" clId="{71509D4A-2376-40E1-88C5-3D69646A25B1}"/>
  </pc:docChgLst>
  <pc:docChgLst>
    <pc:chgData name="Jamie Rice" userId="961b8a01-72f6-402d-803e-2bd16a82fc1b" providerId="ADAL" clId="{5F1FD019-CDF1-4CD1-877C-39819CBF570A}"/>
  </pc:docChgLst>
  <pc:docChgLst>
    <pc:chgData name="Jamie Rice" userId="961b8a01-72f6-402d-803e-2bd16a82fc1b" providerId="ADAL" clId="{7B1AB1B1-F4F7-4812-90C1-A261B6F6A510}"/>
    <pc:docChg chg="modSld">
      <pc:chgData name="Jamie Rice" userId="961b8a01-72f6-402d-803e-2bd16a82fc1b" providerId="ADAL" clId="{7B1AB1B1-F4F7-4812-90C1-A261B6F6A510}" dt="2019-03-28T12:58:29.039" v="1" actId="20577"/>
      <pc:docMkLst>
        <pc:docMk/>
      </pc:docMkLst>
      <pc:sldChg chg="modSp">
        <pc:chgData name="Jamie Rice" userId="961b8a01-72f6-402d-803e-2bd16a82fc1b" providerId="ADAL" clId="{7B1AB1B1-F4F7-4812-90C1-A261B6F6A510}" dt="2019-03-28T12:58:29.039" v="1" actId="20577"/>
        <pc:sldMkLst>
          <pc:docMk/>
          <pc:sldMk cId="2084608833" sldId="256"/>
        </pc:sldMkLst>
        <pc:spChg chg="mod">
          <ac:chgData name="Jamie Rice" userId="961b8a01-72f6-402d-803e-2bd16a82fc1b" providerId="ADAL" clId="{7B1AB1B1-F4F7-4812-90C1-A261B6F6A510}" dt="2019-03-28T12:58:29.039" v="1" actId="20577"/>
          <ac:spMkLst>
            <pc:docMk/>
            <pc:sldMk cId="2084608833" sldId="256"/>
            <ac:spMk id="23" creationId="{47A5A174-A0C2-466B-9A28-B25D129EB16A}"/>
          </ac:spMkLst>
        </pc:spChg>
      </pc:sldChg>
    </pc:docChg>
  </pc:docChgLst>
  <pc:docChgLst>
    <pc:chgData name="Jay Rice" userId="6b489518017f99db" providerId="LiveId" clId="{EC1882EE-54F4-4306-88FD-EF7CF3348CE5}"/>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62DA-F043-47ED-B175-806780A885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8C065DB-98E5-4565-ADA9-6767108A6F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3306B4E-193E-44D0-AE1E-2DCF29901891}"/>
              </a:ext>
            </a:extLst>
          </p:cNvPr>
          <p:cNvSpPr>
            <a:spLocks noGrp="1"/>
          </p:cNvSpPr>
          <p:nvPr>
            <p:ph type="dt" sz="half" idx="10"/>
          </p:nvPr>
        </p:nvSpPr>
        <p:spPr/>
        <p:txBody>
          <a:bodyPr/>
          <a:lstStyle/>
          <a:p>
            <a:fld id="{B4C3E6C4-FAD3-40F2-9036-4934B19A78BF}" type="datetimeFigureOut">
              <a:rPr lang="en-GB" smtClean="0"/>
              <a:t>28/03/2019</a:t>
            </a:fld>
            <a:endParaRPr lang="en-GB"/>
          </a:p>
        </p:txBody>
      </p:sp>
      <p:sp>
        <p:nvSpPr>
          <p:cNvPr id="5" name="Footer Placeholder 4">
            <a:extLst>
              <a:ext uri="{FF2B5EF4-FFF2-40B4-BE49-F238E27FC236}">
                <a16:creationId xmlns:a16="http://schemas.microsoft.com/office/drawing/2014/main" id="{4CEA9BDB-6386-4BBC-B3D4-2521169AAC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DD0E34-2D29-4F1E-9E04-EA8F8B5E3DD0}"/>
              </a:ext>
            </a:extLst>
          </p:cNvPr>
          <p:cNvSpPr>
            <a:spLocks noGrp="1"/>
          </p:cNvSpPr>
          <p:nvPr>
            <p:ph type="sldNum" sz="quarter" idx="12"/>
          </p:nvPr>
        </p:nvSpPr>
        <p:spPr/>
        <p:txBody>
          <a:bodyPr/>
          <a:lstStyle/>
          <a:p>
            <a:fld id="{357FCB47-37F5-40F1-829A-749E5130D108}" type="slidenum">
              <a:rPr lang="en-GB" smtClean="0"/>
              <a:t>‹#›</a:t>
            </a:fld>
            <a:endParaRPr lang="en-GB"/>
          </a:p>
        </p:txBody>
      </p:sp>
    </p:spTree>
    <p:extLst>
      <p:ext uri="{BB962C8B-B14F-4D97-AF65-F5344CB8AC3E}">
        <p14:creationId xmlns:p14="http://schemas.microsoft.com/office/powerpoint/2010/main" val="1428699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5E38-153D-40AF-98EC-3DBD4C4D67F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5A1E58-5078-457D-A623-1573B383AB5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C6B659-B41A-4756-AC6A-6E3680B3A5DA}"/>
              </a:ext>
            </a:extLst>
          </p:cNvPr>
          <p:cNvSpPr>
            <a:spLocks noGrp="1"/>
          </p:cNvSpPr>
          <p:nvPr>
            <p:ph type="dt" sz="half" idx="10"/>
          </p:nvPr>
        </p:nvSpPr>
        <p:spPr/>
        <p:txBody>
          <a:bodyPr/>
          <a:lstStyle/>
          <a:p>
            <a:fld id="{B4C3E6C4-FAD3-40F2-9036-4934B19A78BF}" type="datetimeFigureOut">
              <a:rPr lang="en-GB" smtClean="0"/>
              <a:t>28/03/2019</a:t>
            </a:fld>
            <a:endParaRPr lang="en-GB"/>
          </a:p>
        </p:txBody>
      </p:sp>
      <p:sp>
        <p:nvSpPr>
          <p:cNvPr id="5" name="Footer Placeholder 4">
            <a:extLst>
              <a:ext uri="{FF2B5EF4-FFF2-40B4-BE49-F238E27FC236}">
                <a16:creationId xmlns:a16="http://schemas.microsoft.com/office/drawing/2014/main" id="{C569ABA9-9950-46A3-8C8B-64C6910CBF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6BE120-9917-44C1-BF87-35F544654145}"/>
              </a:ext>
            </a:extLst>
          </p:cNvPr>
          <p:cNvSpPr>
            <a:spLocks noGrp="1"/>
          </p:cNvSpPr>
          <p:nvPr>
            <p:ph type="sldNum" sz="quarter" idx="12"/>
          </p:nvPr>
        </p:nvSpPr>
        <p:spPr/>
        <p:txBody>
          <a:bodyPr/>
          <a:lstStyle/>
          <a:p>
            <a:fld id="{357FCB47-37F5-40F1-829A-749E5130D108}" type="slidenum">
              <a:rPr lang="en-GB" smtClean="0"/>
              <a:t>‹#›</a:t>
            </a:fld>
            <a:endParaRPr lang="en-GB"/>
          </a:p>
        </p:txBody>
      </p:sp>
    </p:spTree>
    <p:extLst>
      <p:ext uri="{BB962C8B-B14F-4D97-AF65-F5344CB8AC3E}">
        <p14:creationId xmlns:p14="http://schemas.microsoft.com/office/powerpoint/2010/main" val="3256551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8DB5B3-AD41-4F5C-AC78-9AA210B02B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50E1878-3483-4A47-A6F0-E7E7CA49D0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80896-CB99-4384-8CB9-28CB7FFA056A}"/>
              </a:ext>
            </a:extLst>
          </p:cNvPr>
          <p:cNvSpPr>
            <a:spLocks noGrp="1"/>
          </p:cNvSpPr>
          <p:nvPr>
            <p:ph type="dt" sz="half" idx="10"/>
          </p:nvPr>
        </p:nvSpPr>
        <p:spPr/>
        <p:txBody>
          <a:bodyPr/>
          <a:lstStyle/>
          <a:p>
            <a:fld id="{B4C3E6C4-FAD3-40F2-9036-4934B19A78BF}" type="datetimeFigureOut">
              <a:rPr lang="en-GB" smtClean="0"/>
              <a:t>28/03/2019</a:t>
            </a:fld>
            <a:endParaRPr lang="en-GB"/>
          </a:p>
        </p:txBody>
      </p:sp>
      <p:sp>
        <p:nvSpPr>
          <p:cNvPr id="5" name="Footer Placeholder 4">
            <a:extLst>
              <a:ext uri="{FF2B5EF4-FFF2-40B4-BE49-F238E27FC236}">
                <a16:creationId xmlns:a16="http://schemas.microsoft.com/office/drawing/2014/main" id="{EE98091D-4E9D-49BA-9DCA-6376F6A785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054DD8-42A1-433A-8689-F492BB609DEC}"/>
              </a:ext>
            </a:extLst>
          </p:cNvPr>
          <p:cNvSpPr>
            <a:spLocks noGrp="1"/>
          </p:cNvSpPr>
          <p:nvPr>
            <p:ph type="sldNum" sz="quarter" idx="12"/>
          </p:nvPr>
        </p:nvSpPr>
        <p:spPr/>
        <p:txBody>
          <a:bodyPr/>
          <a:lstStyle/>
          <a:p>
            <a:fld id="{357FCB47-37F5-40F1-829A-749E5130D108}" type="slidenum">
              <a:rPr lang="en-GB" smtClean="0"/>
              <a:t>‹#›</a:t>
            </a:fld>
            <a:endParaRPr lang="en-GB"/>
          </a:p>
        </p:txBody>
      </p:sp>
    </p:spTree>
    <p:extLst>
      <p:ext uri="{BB962C8B-B14F-4D97-AF65-F5344CB8AC3E}">
        <p14:creationId xmlns:p14="http://schemas.microsoft.com/office/powerpoint/2010/main" val="2946268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B058-5ABC-47B9-B217-A9F824E1356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E89AB5-270B-4648-BE4E-73A5FDDC97D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1B26DB-FCB8-4174-968F-9676DD05AF0F}"/>
              </a:ext>
            </a:extLst>
          </p:cNvPr>
          <p:cNvSpPr>
            <a:spLocks noGrp="1"/>
          </p:cNvSpPr>
          <p:nvPr>
            <p:ph type="dt" sz="half" idx="10"/>
          </p:nvPr>
        </p:nvSpPr>
        <p:spPr/>
        <p:txBody>
          <a:bodyPr/>
          <a:lstStyle/>
          <a:p>
            <a:fld id="{B4C3E6C4-FAD3-40F2-9036-4934B19A78BF}" type="datetimeFigureOut">
              <a:rPr lang="en-GB" smtClean="0"/>
              <a:t>28/03/2019</a:t>
            </a:fld>
            <a:endParaRPr lang="en-GB"/>
          </a:p>
        </p:txBody>
      </p:sp>
      <p:sp>
        <p:nvSpPr>
          <p:cNvPr id="5" name="Footer Placeholder 4">
            <a:extLst>
              <a:ext uri="{FF2B5EF4-FFF2-40B4-BE49-F238E27FC236}">
                <a16:creationId xmlns:a16="http://schemas.microsoft.com/office/drawing/2014/main" id="{68D7ACFA-7E8C-4160-B5D4-F130071300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F474AA-82D8-4981-AFDA-475107FF9AEC}"/>
              </a:ext>
            </a:extLst>
          </p:cNvPr>
          <p:cNvSpPr>
            <a:spLocks noGrp="1"/>
          </p:cNvSpPr>
          <p:nvPr>
            <p:ph type="sldNum" sz="quarter" idx="12"/>
          </p:nvPr>
        </p:nvSpPr>
        <p:spPr/>
        <p:txBody>
          <a:bodyPr/>
          <a:lstStyle/>
          <a:p>
            <a:fld id="{357FCB47-37F5-40F1-829A-749E5130D108}" type="slidenum">
              <a:rPr lang="en-GB" smtClean="0"/>
              <a:t>‹#›</a:t>
            </a:fld>
            <a:endParaRPr lang="en-GB"/>
          </a:p>
        </p:txBody>
      </p:sp>
    </p:spTree>
    <p:extLst>
      <p:ext uri="{BB962C8B-B14F-4D97-AF65-F5344CB8AC3E}">
        <p14:creationId xmlns:p14="http://schemas.microsoft.com/office/powerpoint/2010/main" val="2982989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6E6F-9767-45BE-BBC8-D732641442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9FC1783-BBEF-46A6-B8FB-02F27DDD26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7820361-94F6-4417-ABB9-2CF913823F5C}"/>
              </a:ext>
            </a:extLst>
          </p:cNvPr>
          <p:cNvSpPr>
            <a:spLocks noGrp="1"/>
          </p:cNvSpPr>
          <p:nvPr>
            <p:ph type="dt" sz="half" idx="10"/>
          </p:nvPr>
        </p:nvSpPr>
        <p:spPr/>
        <p:txBody>
          <a:bodyPr/>
          <a:lstStyle/>
          <a:p>
            <a:fld id="{B4C3E6C4-FAD3-40F2-9036-4934B19A78BF}" type="datetimeFigureOut">
              <a:rPr lang="en-GB" smtClean="0"/>
              <a:t>28/03/2019</a:t>
            </a:fld>
            <a:endParaRPr lang="en-GB"/>
          </a:p>
        </p:txBody>
      </p:sp>
      <p:sp>
        <p:nvSpPr>
          <p:cNvPr id="5" name="Footer Placeholder 4">
            <a:extLst>
              <a:ext uri="{FF2B5EF4-FFF2-40B4-BE49-F238E27FC236}">
                <a16:creationId xmlns:a16="http://schemas.microsoft.com/office/drawing/2014/main" id="{6761FF1D-4084-48B2-804D-A378D93C34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DECCF-858D-4EA7-8A89-3A0D1032A7FB}"/>
              </a:ext>
            </a:extLst>
          </p:cNvPr>
          <p:cNvSpPr>
            <a:spLocks noGrp="1"/>
          </p:cNvSpPr>
          <p:nvPr>
            <p:ph type="sldNum" sz="quarter" idx="12"/>
          </p:nvPr>
        </p:nvSpPr>
        <p:spPr/>
        <p:txBody>
          <a:bodyPr/>
          <a:lstStyle/>
          <a:p>
            <a:fld id="{357FCB47-37F5-40F1-829A-749E5130D108}" type="slidenum">
              <a:rPr lang="en-GB" smtClean="0"/>
              <a:t>‹#›</a:t>
            </a:fld>
            <a:endParaRPr lang="en-GB"/>
          </a:p>
        </p:txBody>
      </p:sp>
    </p:spTree>
    <p:extLst>
      <p:ext uri="{BB962C8B-B14F-4D97-AF65-F5344CB8AC3E}">
        <p14:creationId xmlns:p14="http://schemas.microsoft.com/office/powerpoint/2010/main" val="2046422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1677-2BB3-4C5A-8947-FE052055AD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69E536D-5102-4E06-A7CB-AFFA55A5BC3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A3C532-0546-45DA-9769-36D57EB744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1E252B3-3256-42D9-B706-B021648B86C4}"/>
              </a:ext>
            </a:extLst>
          </p:cNvPr>
          <p:cNvSpPr>
            <a:spLocks noGrp="1"/>
          </p:cNvSpPr>
          <p:nvPr>
            <p:ph type="dt" sz="half" idx="10"/>
          </p:nvPr>
        </p:nvSpPr>
        <p:spPr/>
        <p:txBody>
          <a:bodyPr/>
          <a:lstStyle/>
          <a:p>
            <a:fld id="{B4C3E6C4-FAD3-40F2-9036-4934B19A78BF}" type="datetimeFigureOut">
              <a:rPr lang="en-GB" smtClean="0"/>
              <a:t>28/03/2019</a:t>
            </a:fld>
            <a:endParaRPr lang="en-GB"/>
          </a:p>
        </p:txBody>
      </p:sp>
      <p:sp>
        <p:nvSpPr>
          <p:cNvPr id="6" name="Footer Placeholder 5">
            <a:extLst>
              <a:ext uri="{FF2B5EF4-FFF2-40B4-BE49-F238E27FC236}">
                <a16:creationId xmlns:a16="http://schemas.microsoft.com/office/drawing/2014/main" id="{9DBA52DF-8072-4631-89C6-9DE478670D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4C74B2-7BB7-427F-BDDD-9B33FBE88F2D}"/>
              </a:ext>
            </a:extLst>
          </p:cNvPr>
          <p:cNvSpPr>
            <a:spLocks noGrp="1"/>
          </p:cNvSpPr>
          <p:nvPr>
            <p:ph type="sldNum" sz="quarter" idx="12"/>
          </p:nvPr>
        </p:nvSpPr>
        <p:spPr/>
        <p:txBody>
          <a:bodyPr/>
          <a:lstStyle/>
          <a:p>
            <a:fld id="{357FCB47-37F5-40F1-829A-749E5130D108}" type="slidenum">
              <a:rPr lang="en-GB" smtClean="0"/>
              <a:t>‹#›</a:t>
            </a:fld>
            <a:endParaRPr lang="en-GB"/>
          </a:p>
        </p:txBody>
      </p:sp>
    </p:spTree>
    <p:extLst>
      <p:ext uri="{BB962C8B-B14F-4D97-AF65-F5344CB8AC3E}">
        <p14:creationId xmlns:p14="http://schemas.microsoft.com/office/powerpoint/2010/main" val="123540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4085-0D0A-4F05-BAA6-E8335D8997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BFFDBB-C6DE-4265-B544-BB9C54FDB4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F6C569-85F9-4CF8-BCAA-2EE3CA19FFE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9C8E31-2C29-4AEF-AE50-3757D23F3D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391047-CD0F-4829-95B5-00D1EEAFFD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967CBFE-3BA3-4F68-B7A2-B38A98395C5C}"/>
              </a:ext>
            </a:extLst>
          </p:cNvPr>
          <p:cNvSpPr>
            <a:spLocks noGrp="1"/>
          </p:cNvSpPr>
          <p:nvPr>
            <p:ph type="dt" sz="half" idx="10"/>
          </p:nvPr>
        </p:nvSpPr>
        <p:spPr/>
        <p:txBody>
          <a:bodyPr/>
          <a:lstStyle/>
          <a:p>
            <a:fld id="{B4C3E6C4-FAD3-40F2-9036-4934B19A78BF}" type="datetimeFigureOut">
              <a:rPr lang="en-GB" smtClean="0"/>
              <a:t>28/03/2019</a:t>
            </a:fld>
            <a:endParaRPr lang="en-GB"/>
          </a:p>
        </p:txBody>
      </p:sp>
      <p:sp>
        <p:nvSpPr>
          <p:cNvPr id="8" name="Footer Placeholder 7">
            <a:extLst>
              <a:ext uri="{FF2B5EF4-FFF2-40B4-BE49-F238E27FC236}">
                <a16:creationId xmlns:a16="http://schemas.microsoft.com/office/drawing/2014/main" id="{185E9CFD-45F5-44CC-9B6A-268DD9902CD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029242E-96AB-4BE3-A778-6E2364364805}"/>
              </a:ext>
            </a:extLst>
          </p:cNvPr>
          <p:cNvSpPr>
            <a:spLocks noGrp="1"/>
          </p:cNvSpPr>
          <p:nvPr>
            <p:ph type="sldNum" sz="quarter" idx="12"/>
          </p:nvPr>
        </p:nvSpPr>
        <p:spPr/>
        <p:txBody>
          <a:bodyPr/>
          <a:lstStyle/>
          <a:p>
            <a:fld id="{357FCB47-37F5-40F1-829A-749E5130D108}" type="slidenum">
              <a:rPr lang="en-GB" smtClean="0"/>
              <a:t>‹#›</a:t>
            </a:fld>
            <a:endParaRPr lang="en-GB"/>
          </a:p>
        </p:txBody>
      </p:sp>
    </p:spTree>
    <p:extLst>
      <p:ext uri="{BB962C8B-B14F-4D97-AF65-F5344CB8AC3E}">
        <p14:creationId xmlns:p14="http://schemas.microsoft.com/office/powerpoint/2010/main" val="3862522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29E0-C8CC-4CF5-8735-2AAFA77BFD7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F781547-49C0-4646-B31A-A9561B99D8DE}"/>
              </a:ext>
            </a:extLst>
          </p:cNvPr>
          <p:cNvSpPr>
            <a:spLocks noGrp="1"/>
          </p:cNvSpPr>
          <p:nvPr>
            <p:ph type="dt" sz="half" idx="10"/>
          </p:nvPr>
        </p:nvSpPr>
        <p:spPr/>
        <p:txBody>
          <a:bodyPr/>
          <a:lstStyle/>
          <a:p>
            <a:fld id="{B4C3E6C4-FAD3-40F2-9036-4934B19A78BF}" type="datetimeFigureOut">
              <a:rPr lang="en-GB" smtClean="0"/>
              <a:t>28/03/2019</a:t>
            </a:fld>
            <a:endParaRPr lang="en-GB"/>
          </a:p>
        </p:txBody>
      </p:sp>
      <p:sp>
        <p:nvSpPr>
          <p:cNvPr id="4" name="Footer Placeholder 3">
            <a:extLst>
              <a:ext uri="{FF2B5EF4-FFF2-40B4-BE49-F238E27FC236}">
                <a16:creationId xmlns:a16="http://schemas.microsoft.com/office/drawing/2014/main" id="{9B860FCC-6A70-4450-906A-1F5F7381F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27412DD-4830-4301-9C06-AA7DACB8223E}"/>
              </a:ext>
            </a:extLst>
          </p:cNvPr>
          <p:cNvSpPr>
            <a:spLocks noGrp="1"/>
          </p:cNvSpPr>
          <p:nvPr>
            <p:ph type="sldNum" sz="quarter" idx="12"/>
          </p:nvPr>
        </p:nvSpPr>
        <p:spPr/>
        <p:txBody>
          <a:bodyPr/>
          <a:lstStyle/>
          <a:p>
            <a:fld id="{357FCB47-37F5-40F1-829A-749E5130D108}" type="slidenum">
              <a:rPr lang="en-GB" smtClean="0"/>
              <a:t>‹#›</a:t>
            </a:fld>
            <a:endParaRPr lang="en-GB"/>
          </a:p>
        </p:txBody>
      </p:sp>
    </p:spTree>
    <p:extLst>
      <p:ext uri="{BB962C8B-B14F-4D97-AF65-F5344CB8AC3E}">
        <p14:creationId xmlns:p14="http://schemas.microsoft.com/office/powerpoint/2010/main" val="4202893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910FB-E4D2-41FB-89CB-8DA509B0A7C3}"/>
              </a:ext>
            </a:extLst>
          </p:cNvPr>
          <p:cNvSpPr>
            <a:spLocks noGrp="1"/>
          </p:cNvSpPr>
          <p:nvPr>
            <p:ph type="dt" sz="half" idx="10"/>
          </p:nvPr>
        </p:nvSpPr>
        <p:spPr/>
        <p:txBody>
          <a:bodyPr/>
          <a:lstStyle/>
          <a:p>
            <a:fld id="{B4C3E6C4-FAD3-40F2-9036-4934B19A78BF}" type="datetimeFigureOut">
              <a:rPr lang="en-GB" smtClean="0"/>
              <a:t>28/03/2019</a:t>
            </a:fld>
            <a:endParaRPr lang="en-GB"/>
          </a:p>
        </p:txBody>
      </p:sp>
      <p:sp>
        <p:nvSpPr>
          <p:cNvPr id="3" name="Footer Placeholder 2">
            <a:extLst>
              <a:ext uri="{FF2B5EF4-FFF2-40B4-BE49-F238E27FC236}">
                <a16:creationId xmlns:a16="http://schemas.microsoft.com/office/drawing/2014/main" id="{67748F39-001D-4397-A476-7B65C216ABF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EB7FF3-7629-45EC-8B51-F026049F6612}"/>
              </a:ext>
            </a:extLst>
          </p:cNvPr>
          <p:cNvSpPr>
            <a:spLocks noGrp="1"/>
          </p:cNvSpPr>
          <p:nvPr>
            <p:ph type="sldNum" sz="quarter" idx="12"/>
          </p:nvPr>
        </p:nvSpPr>
        <p:spPr/>
        <p:txBody>
          <a:bodyPr/>
          <a:lstStyle/>
          <a:p>
            <a:fld id="{357FCB47-37F5-40F1-829A-749E5130D108}" type="slidenum">
              <a:rPr lang="en-GB" smtClean="0"/>
              <a:t>‹#›</a:t>
            </a:fld>
            <a:endParaRPr lang="en-GB"/>
          </a:p>
        </p:txBody>
      </p:sp>
    </p:spTree>
    <p:extLst>
      <p:ext uri="{BB962C8B-B14F-4D97-AF65-F5344CB8AC3E}">
        <p14:creationId xmlns:p14="http://schemas.microsoft.com/office/powerpoint/2010/main" val="3087341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F06A6-5C0B-4079-AA83-08A721C85B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EE66687-C73F-438F-9D30-5F38EE780E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6B435-635D-4B95-AB4B-061CA6B4CA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F609BE-E13B-4988-841E-4D9C4C9F2BE0}"/>
              </a:ext>
            </a:extLst>
          </p:cNvPr>
          <p:cNvSpPr>
            <a:spLocks noGrp="1"/>
          </p:cNvSpPr>
          <p:nvPr>
            <p:ph type="dt" sz="half" idx="10"/>
          </p:nvPr>
        </p:nvSpPr>
        <p:spPr/>
        <p:txBody>
          <a:bodyPr/>
          <a:lstStyle/>
          <a:p>
            <a:fld id="{B4C3E6C4-FAD3-40F2-9036-4934B19A78BF}" type="datetimeFigureOut">
              <a:rPr lang="en-GB" smtClean="0"/>
              <a:t>28/03/2019</a:t>
            </a:fld>
            <a:endParaRPr lang="en-GB"/>
          </a:p>
        </p:txBody>
      </p:sp>
      <p:sp>
        <p:nvSpPr>
          <p:cNvPr id="6" name="Footer Placeholder 5">
            <a:extLst>
              <a:ext uri="{FF2B5EF4-FFF2-40B4-BE49-F238E27FC236}">
                <a16:creationId xmlns:a16="http://schemas.microsoft.com/office/drawing/2014/main" id="{F4F3689E-9AAD-4166-BE31-BC7F17E7F8D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942ACFB-BED4-4728-AFE5-C92099FEA68D}"/>
              </a:ext>
            </a:extLst>
          </p:cNvPr>
          <p:cNvSpPr>
            <a:spLocks noGrp="1"/>
          </p:cNvSpPr>
          <p:nvPr>
            <p:ph type="sldNum" sz="quarter" idx="12"/>
          </p:nvPr>
        </p:nvSpPr>
        <p:spPr/>
        <p:txBody>
          <a:bodyPr/>
          <a:lstStyle/>
          <a:p>
            <a:fld id="{357FCB47-37F5-40F1-829A-749E5130D108}" type="slidenum">
              <a:rPr lang="en-GB" smtClean="0"/>
              <a:t>‹#›</a:t>
            </a:fld>
            <a:endParaRPr lang="en-GB"/>
          </a:p>
        </p:txBody>
      </p:sp>
    </p:spTree>
    <p:extLst>
      <p:ext uri="{BB962C8B-B14F-4D97-AF65-F5344CB8AC3E}">
        <p14:creationId xmlns:p14="http://schemas.microsoft.com/office/powerpoint/2010/main" val="1498504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C5AF-C71A-4435-BEE3-1559B55123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0881EE9-7186-4CB5-8D25-A36879E903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46288A0-AA24-494B-9D3A-1EE2CEB9D6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4879AD-26F7-44E6-B48D-63F5556DCFDA}"/>
              </a:ext>
            </a:extLst>
          </p:cNvPr>
          <p:cNvSpPr>
            <a:spLocks noGrp="1"/>
          </p:cNvSpPr>
          <p:nvPr>
            <p:ph type="dt" sz="half" idx="10"/>
          </p:nvPr>
        </p:nvSpPr>
        <p:spPr/>
        <p:txBody>
          <a:bodyPr/>
          <a:lstStyle/>
          <a:p>
            <a:fld id="{B4C3E6C4-FAD3-40F2-9036-4934B19A78BF}" type="datetimeFigureOut">
              <a:rPr lang="en-GB" smtClean="0"/>
              <a:t>28/03/2019</a:t>
            </a:fld>
            <a:endParaRPr lang="en-GB"/>
          </a:p>
        </p:txBody>
      </p:sp>
      <p:sp>
        <p:nvSpPr>
          <p:cNvPr id="6" name="Footer Placeholder 5">
            <a:extLst>
              <a:ext uri="{FF2B5EF4-FFF2-40B4-BE49-F238E27FC236}">
                <a16:creationId xmlns:a16="http://schemas.microsoft.com/office/drawing/2014/main" id="{39D8F257-0C0E-4196-BAFA-AC2974633F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4DB02F-963D-49F1-A648-7971368BE168}"/>
              </a:ext>
            </a:extLst>
          </p:cNvPr>
          <p:cNvSpPr>
            <a:spLocks noGrp="1"/>
          </p:cNvSpPr>
          <p:nvPr>
            <p:ph type="sldNum" sz="quarter" idx="12"/>
          </p:nvPr>
        </p:nvSpPr>
        <p:spPr/>
        <p:txBody>
          <a:bodyPr/>
          <a:lstStyle/>
          <a:p>
            <a:fld id="{357FCB47-37F5-40F1-829A-749E5130D108}" type="slidenum">
              <a:rPr lang="en-GB" smtClean="0"/>
              <a:t>‹#›</a:t>
            </a:fld>
            <a:endParaRPr lang="en-GB"/>
          </a:p>
        </p:txBody>
      </p:sp>
    </p:spTree>
    <p:extLst>
      <p:ext uri="{BB962C8B-B14F-4D97-AF65-F5344CB8AC3E}">
        <p14:creationId xmlns:p14="http://schemas.microsoft.com/office/powerpoint/2010/main" val="302098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CF90D2-592C-44DF-8DB8-B087EFB32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B9A8A45-E819-4C66-987D-276C18DC3B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84C854-3987-41D9-9E9F-C16DA90FE6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3E6C4-FAD3-40F2-9036-4934B19A78BF}" type="datetimeFigureOut">
              <a:rPr lang="en-GB" smtClean="0"/>
              <a:t>28/03/2019</a:t>
            </a:fld>
            <a:endParaRPr lang="en-GB"/>
          </a:p>
        </p:txBody>
      </p:sp>
      <p:sp>
        <p:nvSpPr>
          <p:cNvPr id="5" name="Footer Placeholder 4">
            <a:extLst>
              <a:ext uri="{FF2B5EF4-FFF2-40B4-BE49-F238E27FC236}">
                <a16:creationId xmlns:a16="http://schemas.microsoft.com/office/drawing/2014/main" id="{CD541916-72B8-4887-AE5F-300BC83199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480D3E7-0D2C-41B0-AC15-BE28DE256B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FCB47-37F5-40F1-829A-749E5130D108}" type="slidenum">
              <a:rPr lang="en-GB" smtClean="0"/>
              <a:t>‹#›</a:t>
            </a:fld>
            <a:endParaRPr lang="en-GB"/>
          </a:p>
        </p:txBody>
      </p:sp>
    </p:spTree>
    <p:extLst>
      <p:ext uri="{BB962C8B-B14F-4D97-AF65-F5344CB8AC3E}">
        <p14:creationId xmlns:p14="http://schemas.microsoft.com/office/powerpoint/2010/main" val="1301921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6F3D09-BA19-4E92-A5AC-3B9F9020AA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16023"/>
            <a:ext cx="10998437" cy="6874023"/>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pic>
        <p:nvPicPr>
          <p:cNvPr id="18" name="Picture 17">
            <a:extLst>
              <a:ext uri="{FF2B5EF4-FFF2-40B4-BE49-F238E27FC236}">
                <a16:creationId xmlns:a16="http://schemas.microsoft.com/office/drawing/2014/main" id="{EAF15805-6EFD-4046-9278-89CCBAE66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93" y="163902"/>
            <a:ext cx="988056" cy="1497523"/>
          </a:xfrm>
          <a:prstGeom prst="rect">
            <a:avLst/>
          </a:prstGeom>
        </p:spPr>
      </p:pic>
      <p:sp>
        <p:nvSpPr>
          <p:cNvPr id="21" name="TextBox 20">
            <a:extLst>
              <a:ext uri="{FF2B5EF4-FFF2-40B4-BE49-F238E27FC236}">
                <a16:creationId xmlns:a16="http://schemas.microsoft.com/office/drawing/2014/main" id="{290F9747-6880-48F9-8289-CA10C634683C}"/>
              </a:ext>
            </a:extLst>
          </p:cNvPr>
          <p:cNvSpPr txBox="1"/>
          <p:nvPr/>
        </p:nvSpPr>
        <p:spPr>
          <a:xfrm>
            <a:off x="1145049" y="512553"/>
            <a:ext cx="3322978" cy="800219"/>
          </a:xfrm>
          <a:prstGeom prst="rect">
            <a:avLst/>
          </a:prstGeom>
          <a:noFill/>
        </p:spPr>
        <p:txBody>
          <a:bodyPr wrap="square" rtlCol="0">
            <a:spAutoFit/>
          </a:bodyPr>
          <a:lstStyle/>
          <a:p>
            <a:r>
              <a:rPr lang="en-US" sz="3400" dirty="0">
                <a:latin typeface="Trajan Pro" charset="0"/>
                <a:ea typeface="Trajan Pro" charset="0"/>
                <a:cs typeface="Trajan Pro" charset="0"/>
              </a:rPr>
              <a:t>Zen Wealth</a:t>
            </a:r>
          </a:p>
          <a:p>
            <a:r>
              <a:rPr lang="en-US" sz="1200" dirty="0">
                <a:latin typeface="Trajan Pro" charset="0"/>
                <a:ea typeface="Trajan Pro" charset="0"/>
                <a:cs typeface="Trajan Pro" charset="0"/>
              </a:rPr>
              <a:t>Financial Freedom and Security</a:t>
            </a:r>
          </a:p>
        </p:txBody>
      </p:sp>
      <p:sp>
        <p:nvSpPr>
          <p:cNvPr id="23" name="TextBox 22">
            <a:extLst>
              <a:ext uri="{FF2B5EF4-FFF2-40B4-BE49-F238E27FC236}">
                <a16:creationId xmlns:a16="http://schemas.microsoft.com/office/drawing/2014/main" id="{47A5A174-A0C2-466B-9A28-B25D129EB16A}"/>
              </a:ext>
            </a:extLst>
          </p:cNvPr>
          <p:cNvSpPr txBox="1"/>
          <p:nvPr/>
        </p:nvSpPr>
        <p:spPr>
          <a:xfrm>
            <a:off x="-1" y="4808475"/>
            <a:ext cx="8238147" cy="1138773"/>
          </a:xfrm>
          <a:prstGeom prst="rect">
            <a:avLst/>
          </a:prstGeom>
          <a:solidFill>
            <a:schemeClr val="tx2">
              <a:lumMod val="75000"/>
            </a:schemeClr>
          </a:solidFill>
        </p:spPr>
        <p:txBody>
          <a:bodyPr wrap="square" rtlCol="0">
            <a:spAutoFit/>
          </a:bodyPr>
          <a:lstStyle/>
          <a:p>
            <a:r>
              <a:rPr lang="en-US" sz="2400" dirty="0">
                <a:solidFill>
                  <a:schemeClr val="bg1"/>
                </a:solidFill>
                <a:latin typeface="Trajan Pro" charset="0"/>
                <a:ea typeface="Trajan Pro" charset="0"/>
                <a:cs typeface="Trajan Pro" charset="0"/>
              </a:rPr>
              <a:t>Introduction to Investing</a:t>
            </a:r>
          </a:p>
          <a:p>
            <a:r>
              <a:rPr lang="en-US" sz="1600" dirty="0">
                <a:solidFill>
                  <a:schemeClr val="bg1"/>
                </a:solidFill>
                <a:latin typeface="Trajan Pro" charset="0"/>
                <a:ea typeface="Trajan Pro" charset="0"/>
                <a:cs typeface="Trajan Pro" charset="0"/>
              </a:rPr>
              <a:t>January 2019</a:t>
            </a:r>
          </a:p>
          <a:p>
            <a:pPr algn="r"/>
            <a:r>
              <a:rPr lang="en-GB" sz="1200" dirty="0">
                <a:solidFill>
                  <a:schemeClr val="bg1"/>
                </a:solidFill>
                <a:ea typeface="Calibri" panose="020F0502020204030204" pitchFamily="34" charset="0"/>
              </a:rPr>
              <a:t>This does not constitute advice.  Professional advice should be taken prior to acting on any part of it.</a:t>
            </a:r>
            <a:endParaRPr lang="en-US" sz="1200" dirty="0">
              <a:solidFill>
                <a:schemeClr val="bg1"/>
              </a:solidFill>
              <a:latin typeface="Trajan Pro" charset="0"/>
              <a:ea typeface="Trajan Pro" charset="0"/>
              <a:cs typeface="Trajan Pro" charset="0"/>
            </a:endParaRPr>
          </a:p>
          <a:p>
            <a:endParaRPr lang="en-US" sz="1600" dirty="0">
              <a:solidFill>
                <a:schemeClr val="bg1"/>
              </a:solidFill>
              <a:latin typeface="Trajan Pro" charset="0"/>
              <a:ea typeface="Trajan Pro" charset="0"/>
              <a:cs typeface="Trajan Pro" charset="0"/>
            </a:endParaRPr>
          </a:p>
        </p:txBody>
      </p:sp>
      <p:sp>
        <p:nvSpPr>
          <p:cNvPr id="24" name="Text Box 24">
            <a:extLst>
              <a:ext uri="{FF2B5EF4-FFF2-40B4-BE49-F238E27FC236}">
                <a16:creationId xmlns:a16="http://schemas.microsoft.com/office/drawing/2014/main" id="{B085E45D-734D-4F06-A5FB-BB0E070B6D93}"/>
              </a:ext>
            </a:extLst>
          </p:cNvPr>
          <p:cNvSpPr txBox="1">
            <a:spLocks noChangeArrowheads="1"/>
          </p:cNvSpPr>
          <p:nvPr/>
        </p:nvSpPr>
        <p:spPr bwMode="auto">
          <a:xfrm>
            <a:off x="0" y="6329076"/>
            <a:ext cx="10189907" cy="52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nSpc>
                <a:spcPct val="120000"/>
              </a:lnSpc>
              <a:spcAft>
                <a:spcPts val="1000"/>
              </a:spcAft>
            </a:pPr>
            <a:r>
              <a:rPr lang="en-US" sz="1100" b="1" dirty="0">
                <a:effectLst/>
                <a:latin typeface="Avenir Book" charset="0"/>
                <a:ea typeface="Avenir Book" charset="0"/>
                <a:cs typeface="Avenir Book" charset="0"/>
              </a:rPr>
              <a:t>Zen Wealth LLP is an appointed representative of Best Practice IFA Group Limited which is authorised and regulated by the Financial Conduct Authority. </a:t>
            </a:r>
            <a:endParaRPr lang="en-GB" sz="1100" b="1" dirty="0">
              <a:effectLst/>
              <a:latin typeface="Avenir Book" charset="0"/>
              <a:ea typeface="Avenir Book" charset="0"/>
              <a:cs typeface="Avenir Book" charset="0"/>
            </a:endParaRPr>
          </a:p>
          <a:p>
            <a:pPr algn="ctr">
              <a:lnSpc>
                <a:spcPct val="120000"/>
              </a:lnSpc>
              <a:spcAft>
                <a:spcPts val="1000"/>
              </a:spcAft>
            </a:pPr>
            <a:r>
              <a:rPr lang="en-US" sz="1100" dirty="0">
                <a:effectLst/>
                <a:ea typeface="Microsoft Himalaya" panose="01010100010101010101" pitchFamily="2" charset="0"/>
                <a:cs typeface="Microsoft Himalaya" panose="01010100010101010101" pitchFamily="2" charset="0"/>
              </a:rPr>
              <a:t> </a:t>
            </a:r>
            <a:endParaRPr lang="en-GB" sz="1100" dirty="0">
              <a:effectLst/>
              <a:ea typeface="Microsoft Himalaya" panose="01010100010101010101" pitchFamily="2" charset="0"/>
              <a:cs typeface="Microsoft Himalaya" panose="01010100010101010101" pitchFamily="2" charset="0"/>
            </a:endParaRPr>
          </a:p>
          <a:p>
            <a:pPr algn="ctr">
              <a:lnSpc>
                <a:spcPct val="120000"/>
              </a:lnSpc>
              <a:spcAft>
                <a:spcPts val="1000"/>
              </a:spcAft>
            </a:pPr>
            <a:r>
              <a:rPr lang="en-US" sz="1100" dirty="0">
                <a:solidFill>
                  <a:srgbClr val="92D050"/>
                </a:solidFill>
                <a:effectLst/>
                <a:ea typeface="Microsoft Himalaya" panose="01010100010101010101" pitchFamily="2" charset="0"/>
                <a:cs typeface="Microsoft Himalaya" panose="01010100010101010101" pitchFamily="2" charset="0"/>
              </a:rPr>
              <a:t> </a:t>
            </a:r>
            <a:endParaRPr lang="en-GB" sz="1100" dirty="0">
              <a:solidFill>
                <a:srgbClr val="242424"/>
              </a:solidFill>
              <a:effectLst/>
              <a:ea typeface="Microsoft Himalaya" panose="01010100010101010101" pitchFamily="2" charset="0"/>
              <a:cs typeface="Microsoft Himalaya" panose="01010100010101010101" pitchFamily="2" charset="0"/>
            </a:endParaRPr>
          </a:p>
        </p:txBody>
      </p:sp>
      <p:pic>
        <p:nvPicPr>
          <p:cNvPr id="5" name="Picture 4">
            <a:extLst>
              <a:ext uri="{FF2B5EF4-FFF2-40B4-BE49-F238E27FC236}">
                <a16:creationId xmlns:a16="http://schemas.microsoft.com/office/drawing/2014/main" id="{A2F2C132-7253-4CF5-A3CC-95ED073FE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9907" y="11897"/>
            <a:ext cx="1344530" cy="1972710"/>
          </a:xfrm>
          <a:prstGeom prst="rect">
            <a:avLst/>
          </a:prstGeom>
        </p:spPr>
      </p:pic>
    </p:spTree>
    <p:extLst>
      <p:ext uri="{BB962C8B-B14F-4D97-AF65-F5344CB8AC3E}">
        <p14:creationId xmlns:p14="http://schemas.microsoft.com/office/powerpoint/2010/main" val="2084608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5950625" y="1419275"/>
            <a:ext cx="5748553" cy="3785419"/>
          </a:xfrm>
        </p:spPr>
        <p:txBody>
          <a:bodyPr vert="horz" lIns="91440" tIns="45720" rIns="91440" bIns="45720" rtlCol="0">
            <a:normAutofit/>
          </a:bodyPr>
          <a:lstStyle/>
          <a:p>
            <a:pPr marL="0" indent="0">
              <a:buNone/>
            </a:pPr>
            <a:r>
              <a:rPr lang="en-GB" sz="1100" b="1" dirty="0"/>
              <a:t>Fees Matter:</a:t>
            </a:r>
            <a:endParaRPr lang="en-GB" sz="1100" dirty="0"/>
          </a:p>
          <a:p>
            <a:pPr marL="0" indent="0">
              <a:buNone/>
            </a:pPr>
            <a:r>
              <a:rPr lang="en-GB" sz="1100" dirty="0"/>
              <a:t>Management fees, taxes, expenses and transaction costs incurred in the management of a portfolio have a direct impact on returns, so managing costs is as important as managing investments. Good investment performance can be wiped out by high costs or a failure to seek tax efficiency. All other things beings equal and wherever possible, we seek the most cost-efficient route to market returns.</a:t>
            </a:r>
          </a:p>
          <a:p>
            <a:pPr marL="0" indent="0">
              <a:buNone/>
            </a:pPr>
            <a:r>
              <a:rPr lang="en-US" sz="1100" dirty="0"/>
              <a:t>Passive investments generally cost less than the average actively managed investment by minimizing trading costs and eliminating the costs of researching stocks. </a:t>
            </a:r>
            <a:endParaRPr lang="en-GB" sz="1100" dirty="0"/>
          </a:p>
          <a:p>
            <a:pPr marL="0" indent="0">
              <a:buNone/>
            </a:pPr>
            <a:r>
              <a:rPr lang="en-US" sz="1100" dirty="0"/>
              <a:t>This graph shows that fees can significantly reduce net investment returns and future wealth.  The higher the fees, the greater this reduction will be. </a:t>
            </a:r>
            <a:endParaRPr lang="en-GB" sz="1100" dirty="0"/>
          </a:p>
          <a:p>
            <a:pPr marL="0" indent="0">
              <a:buNone/>
            </a:pPr>
            <a:endParaRPr lang="en-US" sz="1300" dirty="0"/>
          </a:p>
        </p:txBody>
      </p:sp>
      <p:pic>
        <p:nvPicPr>
          <p:cNvPr id="7" name="Picture 6">
            <a:extLst>
              <a:ext uri="{FF2B5EF4-FFF2-40B4-BE49-F238E27FC236}">
                <a16:creationId xmlns:a16="http://schemas.microsoft.com/office/drawing/2014/main" id="{A46B7778-4F62-43AA-BA92-76ABE167252E}"/>
              </a:ext>
            </a:extLst>
          </p:cNvPr>
          <p:cNvPicPr/>
          <p:nvPr/>
        </p:nvPicPr>
        <p:blipFill>
          <a:blip r:embed="rId2"/>
          <a:stretch>
            <a:fillRect/>
          </a:stretch>
        </p:blipFill>
        <p:spPr>
          <a:xfrm>
            <a:off x="109558" y="975501"/>
            <a:ext cx="5731510" cy="4672965"/>
          </a:xfrm>
          <a:prstGeom prst="rect">
            <a:avLst/>
          </a:prstGeom>
        </p:spPr>
      </p:pic>
      <p:sp>
        <p:nvSpPr>
          <p:cNvPr id="5" name="TextBox 4">
            <a:extLst>
              <a:ext uri="{FF2B5EF4-FFF2-40B4-BE49-F238E27FC236}">
                <a16:creationId xmlns:a16="http://schemas.microsoft.com/office/drawing/2014/main" id="{35D109BF-3E31-4CF1-8303-ED752226F24B}"/>
              </a:ext>
            </a:extLst>
          </p:cNvPr>
          <p:cNvSpPr txBox="1"/>
          <p:nvPr/>
        </p:nvSpPr>
        <p:spPr>
          <a:xfrm>
            <a:off x="8258675" y="6416365"/>
            <a:ext cx="3446217"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313110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460105" y="2038400"/>
            <a:ext cx="5381198" cy="4000449"/>
          </a:xfrm>
        </p:spPr>
        <p:txBody>
          <a:bodyPr vert="horz" lIns="91440" tIns="45720" rIns="91440" bIns="45720" rtlCol="0">
            <a:normAutofit fontScale="40000" lnSpcReduction="20000"/>
          </a:bodyPr>
          <a:lstStyle/>
          <a:p>
            <a:pPr marL="0" indent="0">
              <a:buNone/>
            </a:pPr>
            <a:r>
              <a:rPr lang="en-GB" dirty="0"/>
              <a:t>Markets are frenetic, energetic, ever-changing entities that require people who are actively involved in them to be constantly plugged in and switched on. But this does not mean that as an investor you must be too. This is a mistake many investors make – believing that to be a successful investor they must have their finger on the pulse all of the time. </a:t>
            </a:r>
          </a:p>
          <a:p>
            <a:pPr marL="0" indent="0">
              <a:buNone/>
            </a:pPr>
            <a:r>
              <a:rPr lang="en-GB" dirty="0"/>
              <a:t>The investment management industry and financial press perpetuates this myth with daily chatter that offers rolling tips, predictions, warnings, speculation and advice. This material is produced by competitive media and fund sales industries that survive by attracting attention to themselves. But virtually none of this information is of any real use to investors; in fact, it is distracting noise that can lead people into taking ill-advised actions. It is entertainment, not information.</a:t>
            </a:r>
          </a:p>
          <a:p>
            <a:pPr marL="0" indent="0">
              <a:buNone/>
            </a:pPr>
            <a:r>
              <a:rPr lang="en-GB" dirty="0"/>
              <a:t>Our investment philosophy is based on objective information, not noise or entertainment. Its roots are in the work of academics with no vested interest in selling investments or filling column inches.  </a:t>
            </a:r>
          </a:p>
          <a:p>
            <a:pPr marL="0" indent="0">
              <a:buNone/>
            </a:pPr>
            <a:r>
              <a:rPr lang="en-GB" dirty="0"/>
              <a:t>This diagram below shows that there are 4 categories of investment style.  Some investors try to time markets to their advantage and/or select securities which they believe are </a:t>
            </a:r>
            <a:r>
              <a:rPr lang="en-GB" dirty="0" err="1"/>
              <a:t>mis</a:t>
            </a:r>
            <a:r>
              <a:rPr lang="en-GB" dirty="0"/>
              <a:t>-priced.</a:t>
            </a:r>
          </a:p>
          <a:p>
            <a:pPr marL="0" indent="0">
              <a:buNone/>
            </a:pPr>
            <a:r>
              <a:rPr lang="en-GB" dirty="0"/>
              <a:t>Quadrant four is the information quadrant. This is where most of the academic community resides, along with a number of institutional investors. Investors in this quadrant dispassionately research what works and then follow a rational course of action based on empirical evidence. Academic studies indicate that the average returns of the three other quadrants are negative, not positive. This is due to high turnover, which results in additional trading costs and higher taxes. Quadrant four is where you should be, and where you’ll find all prudent investors. We are in box four.</a:t>
            </a:r>
          </a:p>
          <a:p>
            <a:pPr marL="0" indent="0">
              <a:buNone/>
            </a:pPr>
            <a:endParaRPr lang="en-US" sz="1300" dirty="0"/>
          </a:p>
        </p:txBody>
      </p:sp>
      <p:graphicFrame>
        <p:nvGraphicFramePr>
          <p:cNvPr id="8" name="Table 7">
            <a:extLst>
              <a:ext uri="{FF2B5EF4-FFF2-40B4-BE49-F238E27FC236}">
                <a16:creationId xmlns:a16="http://schemas.microsoft.com/office/drawing/2014/main" id="{EB2A48C0-597C-49DA-A580-D34A07F9EE3A}"/>
              </a:ext>
            </a:extLst>
          </p:cNvPr>
          <p:cNvGraphicFramePr>
            <a:graphicFrameLocks noGrp="1"/>
          </p:cNvGraphicFramePr>
          <p:nvPr>
            <p:extLst>
              <p:ext uri="{D42A27DB-BD31-4B8C-83A1-F6EECF244321}">
                <p14:modId xmlns:p14="http://schemas.microsoft.com/office/powerpoint/2010/main" val="1945202604"/>
              </p:ext>
            </p:extLst>
          </p:nvPr>
        </p:nvGraphicFramePr>
        <p:xfrm>
          <a:off x="5841303" y="481270"/>
          <a:ext cx="6147689" cy="5557579"/>
        </p:xfrm>
        <a:graphic>
          <a:graphicData uri="http://schemas.openxmlformats.org/drawingml/2006/table">
            <a:tbl>
              <a:tblPr firstRow="1" bandRow="1">
                <a:tableStyleId>{5C22544A-7EE6-4342-B048-85BDC9FD1C3A}</a:tableStyleId>
              </a:tblPr>
              <a:tblGrid>
                <a:gridCol w="658384">
                  <a:extLst>
                    <a:ext uri="{9D8B030D-6E8A-4147-A177-3AD203B41FA5}">
                      <a16:colId xmlns:a16="http://schemas.microsoft.com/office/drawing/2014/main" val="20000"/>
                    </a:ext>
                  </a:extLst>
                </a:gridCol>
                <a:gridCol w="222816">
                  <a:extLst>
                    <a:ext uri="{9D8B030D-6E8A-4147-A177-3AD203B41FA5}">
                      <a16:colId xmlns:a16="http://schemas.microsoft.com/office/drawing/2014/main" val="20001"/>
                    </a:ext>
                  </a:extLst>
                </a:gridCol>
                <a:gridCol w="2449419">
                  <a:extLst>
                    <a:ext uri="{9D8B030D-6E8A-4147-A177-3AD203B41FA5}">
                      <a16:colId xmlns:a16="http://schemas.microsoft.com/office/drawing/2014/main" val="20002"/>
                    </a:ext>
                  </a:extLst>
                </a:gridCol>
                <a:gridCol w="222816">
                  <a:extLst>
                    <a:ext uri="{9D8B030D-6E8A-4147-A177-3AD203B41FA5}">
                      <a16:colId xmlns:a16="http://schemas.microsoft.com/office/drawing/2014/main" val="20003"/>
                    </a:ext>
                  </a:extLst>
                </a:gridCol>
                <a:gridCol w="2594254">
                  <a:extLst>
                    <a:ext uri="{9D8B030D-6E8A-4147-A177-3AD203B41FA5}">
                      <a16:colId xmlns:a16="http://schemas.microsoft.com/office/drawing/2014/main" val="20004"/>
                    </a:ext>
                  </a:extLst>
                </a:gridCol>
              </a:tblGrid>
              <a:tr h="576610">
                <a:tc>
                  <a:txBody>
                    <a:bodyPr/>
                    <a:lstStyle/>
                    <a:p>
                      <a:endParaRPr lang="en-GB" sz="2200" b="1" dirty="0">
                        <a:solidFill>
                          <a:schemeClr val="tx1"/>
                        </a:solidFill>
                        <a:latin typeface="+mn-lt"/>
                      </a:endParaRPr>
                    </a:p>
                  </a:txBody>
                  <a:tcPr marL="98708" marR="98708" marT="50408" marB="50408">
                    <a:noFill/>
                  </a:tcPr>
                </a:tc>
                <a:tc>
                  <a:txBody>
                    <a:bodyPr/>
                    <a:lstStyle/>
                    <a:p>
                      <a:endParaRPr lang="en-GB" sz="2200" b="1" dirty="0">
                        <a:solidFill>
                          <a:schemeClr val="tx1"/>
                        </a:solidFill>
                        <a:latin typeface="+mn-lt"/>
                      </a:endParaRPr>
                    </a:p>
                  </a:txBody>
                  <a:tcPr marL="98708" marR="98708" marT="50408" marB="50408">
                    <a:noFill/>
                  </a:tcPr>
                </a:tc>
                <a:tc gridSpan="3">
                  <a:txBody>
                    <a:bodyPr/>
                    <a:lstStyle/>
                    <a:p>
                      <a:pPr algn="ctr"/>
                      <a:r>
                        <a:rPr lang="en-GB" sz="2200" b="0" dirty="0">
                          <a:solidFill>
                            <a:schemeClr val="tx1"/>
                          </a:solidFill>
                          <a:latin typeface="+mn-lt"/>
                        </a:rPr>
                        <a:t>Market Timing</a:t>
                      </a:r>
                    </a:p>
                  </a:txBody>
                  <a:tcPr marL="98708" marR="98708" marT="50408" marB="50408">
                    <a:noFill/>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453567">
                <a:tc>
                  <a:txBody>
                    <a:bodyPr/>
                    <a:lstStyle/>
                    <a:p>
                      <a:endParaRPr lang="en-GB" sz="2200" dirty="0">
                        <a:latin typeface="+mn-lt"/>
                      </a:endParaRPr>
                    </a:p>
                  </a:txBody>
                  <a:tcPr marL="98708" marR="98708" marT="50408" marB="50408">
                    <a:noFill/>
                  </a:tcPr>
                </a:tc>
                <a:tc>
                  <a:txBody>
                    <a:bodyPr/>
                    <a:lstStyle/>
                    <a:p>
                      <a:endParaRPr lang="en-GB" sz="2200" dirty="0">
                        <a:latin typeface="+mn-lt"/>
                      </a:endParaRPr>
                    </a:p>
                  </a:txBody>
                  <a:tcPr marL="98708" marR="98708" marT="50408" marB="50408">
                    <a:noFill/>
                  </a:tcPr>
                </a:tc>
                <a:tc>
                  <a:txBody>
                    <a:bodyPr/>
                    <a:lstStyle/>
                    <a:p>
                      <a:pPr algn="ctr"/>
                      <a:r>
                        <a:rPr lang="en-GB" sz="1600" dirty="0">
                          <a:solidFill>
                            <a:schemeClr val="tx1"/>
                          </a:solidFill>
                          <a:latin typeface="+mn-lt"/>
                        </a:rPr>
                        <a:t>Yes</a:t>
                      </a:r>
                    </a:p>
                  </a:txBody>
                  <a:tcPr marL="98708" marR="98708" marT="50408" marB="50408" anchor="b">
                    <a:noFill/>
                  </a:tcPr>
                </a:tc>
                <a:tc>
                  <a:txBody>
                    <a:bodyPr/>
                    <a:lstStyle/>
                    <a:p>
                      <a:pPr algn="ctr"/>
                      <a:endParaRPr lang="en-GB" sz="100" dirty="0">
                        <a:solidFill>
                          <a:schemeClr val="bg1">
                            <a:lumMod val="50000"/>
                          </a:schemeClr>
                        </a:solidFill>
                        <a:latin typeface="+mn-lt"/>
                      </a:endParaRPr>
                    </a:p>
                  </a:txBody>
                  <a:tcPr marL="98708" marR="98708" marT="50408" marB="50408" anchor="b">
                    <a:noFill/>
                  </a:tcPr>
                </a:tc>
                <a:tc>
                  <a:txBody>
                    <a:bodyPr/>
                    <a:lstStyle/>
                    <a:p>
                      <a:pPr algn="ctr"/>
                      <a:r>
                        <a:rPr lang="en-GB" sz="1600" dirty="0">
                          <a:solidFill>
                            <a:schemeClr val="tx1"/>
                          </a:solidFill>
                          <a:latin typeface="+mn-lt"/>
                        </a:rPr>
                        <a:t>No</a:t>
                      </a:r>
                    </a:p>
                  </a:txBody>
                  <a:tcPr marL="98708" marR="98708" marT="50408" marB="50408" anchor="b">
                    <a:noFill/>
                  </a:tcPr>
                </a:tc>
                <a:extLst>
                  <a:ext uri="{0D108BD9-81ED-4DB2-BD59-A6C34878D82A}">
                    <a16:rowId xmlns:a16="http://schemas.microsoft.com/office/drawing/2014/main" val="10001"/>
                  </a:ext>
                </a:extLst>
              </a:tr>
              <a:tr h="2144197">
                <a:tc rowSpan="3">
                  <a:txBody>
                    <a:bodyPr/>
                    <a:lstStyle/>
                    <a:p>
                      <a:pPr algn="ctr"/>
                      <a:r>
                        <a:rPr lang="en-GB" sz="2200" b="0" kern="1200" dirty="0">
                          <a:solidFill>
                            <a:schemeClr val="tx1"/>
                          </a:solidFill>
                          <a:latin typeface="+mn-lt"/>
                          <a:ea typeface="+mn-ea"/>
                          <a:cs typeface="+mn-cs"/>
                        </a:rPr>
                        <a:t>Security Selection</a:t>
                      </a:r>
                    </a:p>
                  </a:txBody>
                  <a:tcPr marL="98708" marR="98708" marT="50408" marB="50408" vert="vert270">
                    <a:noFill/>
                  </a:tcPr>
                </a:tc>
                <a:tc>
                  <a:txBody>
                    <a:bodyPr/>
                    <a:lstStyle/>
                    <a:p>
                      <a:pPr algn="ctr"/>
                      <a:r>
                        <a:rPr lang="en-GB" sz="1600" kern="1200" dirty="0">
                          <a:solidFill>
                            <a:schemeClr val="tx1"/>
                          </a:solidFill>
                          <a:latin typeface="+mn-lt"/>
                          <a:ea typeface="+mn-ea"/>
                          <a:cs typeface="+mn-cs"/>
                        </a:rPr>
                        <a:t>Yes</a:t>
                      </a:r>
                    </a:p>
                  </a:txBody>
                  <a:tcPr marL="98708" marR="98708" marT="50408" marB="50408" vert="vert270" anchor="b">
                    <a:noFill/>
                  </a:tcPr>
                </a:tc>
                <a:tc>
                  <a:txBody>
                    <a:bodyPr/>
                    <a:lstStyle/>
                    <a:p>
                      <a:pPr algn="ctr"/>
                      <a:endParaRPr lang="en-GB" sz="1500" dirty="0">
                        <a:solidFill>
                          <a:schemeClr val="bg1"/>
                        </a:solidFill>
                        <a:latin typeface="+mn-lt"/>
                      </a:endParaRPr>
                    </a:p>
                    <a:p>
                      <a:pPr algn="ctr"/>
                      <a:r>
                        <a:rPr lang="en-GB" sz="1500" dirty="0">
                          <a:solidFill>
                            <a:schemeClr val="bg1"/>
                          </a:solidFill>
                          <a:latin typeface="+mn-lt"/>
                        </a:rPr>
                        <a:t>The Noise Quadrant</a:t>
                      </a:r>
                    </a:p>
                    <a:p>
                      <a:pPr algn="ctr"/>
                      <a:endParaRPr lang="en-GB" sz="1500" dirty="0">
                        <a:solidFill>
                          <a:schemeClr val="bg1"/>
                        </a:solidFill>
                        <a:latin typeface="+mn-lt"/>
                      </a:endParaRPr>
                    </a:p>
                    <a:p>
                      <a:pPr algn="ctr"/>
                      <a:r>
                        <a:rPr lang="en-GB" sz="1500" dirty="0">
                          <a:solidFill>
                            <a:schemeClr val="bg1"/>
                          </a:solidFill>
                          <a:latin typeface="+mn-lt"/>
                        </a:rPr>
                        <a:t>Most individual investors and </a:t>
                      </a:r>
                      <a:r>
                        <a:rPr lang="en-GB" sz="1500" kern="1200" dirty="0">
                          <a:solidFill>
                            <a:schemeClr val="bg1"/>
                          </a:solidFill>
                          <a:latin typeface="+mn-lt"/>
                          <a:ea typeface="+mn-ea"/>
                          <a:cs typeface="+mn-cs"/>
                        </a:rPr>
                        <a:t>media coverage </a:t>
                      </a:r>
                    </a:p>
                  </a:txBody>
                  <a:tcPr marL="98708" marR="98708" marT="50408" marB="50408" anchor="ctr">
                    <a:solidFill>
                      <a:schemeClr val="accent1">
                        <a:lumMod val="75000"/>
                      </a:schemeClr>
                    </a:solidFill>
                  </a:tcPr>
                </a:tc>
                <a:tc>
                  <a:txBody>
                    <a:bodyPr/>
                    <a:lstStyle/>
                    <a:p>
                      <a:endParaRPr lang="en-GB" sz="100" dirty="0">
                        <a:latin typeface="+mn-lt"/>
                      </a:endParaRPr>
                    </a:p>
                  </a:txBody>
                  <a:tcPr marL="98708" marR="98708" marT="50408" marB="50408">
                    <a:noFill/>
                  </a:tcPr>
                </a:tc>
                <a:tc>
                  <a:txBody>
                    <a:bodyPr/>
                    <a:lstStyle/>
                    <a:p>
                      <a:pPr algn="ctr"/>
                      <a:endParaRPr lang="en-GB" sz="1500" kern="1200" dirty="0">
                        <a:solidFill>
                          <a:schemeClr val="bg1"/>
                        </a:solidFill>
                        <a:latin typeface="+mn-lt"/>
                        <a:ea typeface="+mn-ea"/>
                        <a:cs typeface="+mn-cs"/>
                      </a:endParaRPr>
                    </a:p>
                    <a:p>
                      <a:pPr algn="ctr"/>
                      <a:r>
                        <a:rPr lang="en-GB" sz="1500" kern="1200" dirty="0">
                          <a:solidFill>
                            <a:schemeClr val="bg1"/>
                          </a:solidFill>
                          <a:latin typeface="+mn-lt"/>
                          <a:ea typeface="+mn-ea"/>
                          <a:cs typeface="+mn-cs"/>
                        </a:rPr>
                        <a:t>Conventional Wisdom</a:t>
                      </a:r>
                      <a:r>
                        <a:rPr lang="en-GB" sz="1500" kern="1200" baseline="0" dirty="0">
                          <a:solidFill>
                            <a:schemeClr val="bg1"/>
                          </a:solidFill>
                          <a:latin typeface="+mn-lt"/>
                          <a:ea typeface="+mn-ea"/>
                          <a:cs typeface="+mn-cs"/>
                        </a:rPr>
                        <a:t> Quadrant</a:t>
                      </a:r>
                    </a:p>
                    <a:p>
                      <a:pPr algn="ctr"/>
                      <a:endParaRPr lang="en-GB" sz="1500" kern="1200" baseline="0" dirty="0">
                        <a:solidFill>
                          <a:schemeClr val="bg1"/>
                        </a:solidFill>
                        <a:latin typeface="+mn-lt"/>
                        <a:ea typeface="+mn-ea"/>
                        <a:cs typeface="+mn-cs"/>
                      </a:endParaRPr>
                    </a:p>
                    <a:p>
                      <a:pPr algn="ctr"/>
                      <a:r>
                        <a:rPr lang="en-GB" sz="1500" kern="1200" baseline="0" dirty="0">
                          <a:solidFill>
                            <a:schemeClr val="bg1"/>
                          </a:solidFill>
                          <a:latin typeface="+mn-lt"/>
                          <a:ea typeface="+mn-ea"/>
                          <a:cs typeface="+mn-cs"/>
                        </a:rPr>
                        <a:t>Financial advisers, stockbrokers &amp; most managed funds</a:t>
                      </a:r>
                      <a:endParaRPr lang="en-GB" sz="1500" kern="1200" dirty="0">
                        <a:solidFill>
                          <a:schemeClr val="bg1"/>
                        </a:solidFill>
                        <a:latin typeface="+mn-lt"/>
                        <a:ea typeface="+mn-ea"/>
                        <a:cs typeface="+mn-cs"/>
                      </a:endParaRPr>
                    </a:p>
                  </a:txBody>
                  <a:tcPr marL="98708" marR="98708" marT="50408" marB="50408" anchor="ctr">
                    <a:solidFill>
                      <a:schemeClr val="accent2">
                        <a:lumMod val="75000"/>
                      </a:schemeClr>
                    </a:solidFill>
                  </a:tcPr>
                </a:tc>
                <a:extLst>
                  <a:ext uri="{0D108BD9-81ED-4DB2-BD59-A6C34878D82A}">
                    <a16:rowId xmlns:a16="http://schemas.microsoft.com/office/drawing/2014/main" val="10002"/>
                  </a:ext>
                </a:extLst>
              </a:tr>
              <a:tr h="239008">
                <a:tc vMerge="1">
                  <a:txBody>
                    <a:bodyPr/>
                    <a:lstStyle/>
                    <a:p>
                      <a:endParaRPr lang="en-GB"/>
                    </a:p>
                  </a:txBody>
                  <a:tcPr/>
                </a:tc>
                <a:tc>
                  <a:txBody>
                    <a:bodyPr/>
                    <a:lstStyle/>
                    <a:p>
                      <a:pPr algn="ctr"/>
                      <a:endParaRPr lang="en-GB" sz="100" kern="1200" dirty="0">
                        <a:solidFill>
                          <a:schemeClr val="tx1"/>
                        </a:solidFill>
                        <a:latin typeface="+mn-lt"/>
                        <a:ea typeface="+mn-ea"/>
                        <a:cs typeface="+mn-cs"/>
                      </a:endParaRPr>
                    </a:p>
                  </a:txBody>
                  <a:tcPr marL="98708" marR="98708" marT="50408" marB="50408" vert="vert270" anchor="b">
                    <a:noFill/>
                  </a:tcPr>
                </a:tc>
                <a:tc>
                  <a:txBody>
                    <a:bodyPr/>
                    <a:lstStyle/>
                    <a:p>
                      <a:endParaRPr lang="en-GB" sz="100" dirty="0">
                        <a:latin typeface="+mn-lt"/>
                      </a:endParaRPr>
                    </a:p>
                  </a:txBody>
                  <a:tcPr marL="98708" marR="98708" marT="50408" marB="50408">
                    <a:noFill/>
                  </a:tcPr>
                </a:tc>
                <a:tc>
                  <a:txBody>
                    <a:bodyPr/>
                    <a:lstStyle/>
                    <a:p>
                      <a:endParaRPr lang="en-GB" sz="100" dirty="0">
                        <a:latin typeface="+mn-lt"/>
                      </a:endParaRPr>
                    </a:p>
                  </a:txBody>
                  <a:tcPr marL="98708" marR="98708" marT="50408" marB="50408">
                    <a:noFill/>
                  </a:tcPr>
                </a:tc>
                <a:tc>
                  <a:txBody>
                    <a:bodyPr/>
                    <a:lstStyle/>
                    <a:p>
                      <a:endParaRPr lang="en-GB" sz="100" dirty="0">
                        <a:latin typeface="+mn-lt"/>
                      </a:endParaRPr>
                    </a:p>
                  </a:txBody>
                  <a:tcPr marL="98708" marR="98708" marT="50408" marB="50408">
                    <a:noFill/>
                  </a:tcPr>
                </a:tc>
                <a:extLst>
                  <a:ext uri="{0D108BD9-81ED-4DB2-BD59-A6C34878D82A}">
                    <a16:rowId xmlns:a16="http://schemas.microsoft.com/office/drawing/2014/main" val="10003"/>
                  </a:ext>
                </a:extLst>
              </a:tr>
              <a:tr h="2144197">
                <a:tc vMerge="1">
                  <a:txBody>
                    <a:bodyPr/>
                    <a:lstStyle/>
                    <a:p>
                      <a:endParaRPr lang="en-GB" dirty="0"/>
                    </a:p>
                  </a:txBody>
                  <a:tcPr/>
                </a:tc>
                <a:tc>
                  <a:txBody>
                    <a:bodyPr/>
                    <a:lstStyle/>
                    <a:p>
                      <a:pPr algn="ctr"/>
                      <a:r>
                        <a:rPr lang="en-GB" sz="1600" kern="1200" dirty="0">
                          <a:solidFill>
                            <a:schemeClr val="tx1"/>
                          </a:solidFill>
                          <a:latin typeface="+mn-lt"/>
                          <a:ea typeface="+mn-ea"/>
                          <a:cs typeface="+mn-cs"/>
                        </a:rPr>
                        <a:t>No</a:t>
                      </a:r>
                    </a:p>
                  </a:txBody>
                  <a:tcPr marL="98708" marR="98708" marT="50408" marB="50408" vert="vert270" anchor="b">
                    <a:noFill/>
                  </a:tcPr>
                </a:tc>
                <a:tc>
                  <a:txBody>
                    <a:bodyPr/>
                    <a:lstStyle/>
                    <a:p>
                      <a:pPr algn="ctr"/>
                      <a:endParaRPr lang="en-GB" sz="1500" dirty="0">
                        <a:solidFill>
                          <a:schemeClr val="bg1"/>
                        </a:solidFill>
                        <a:latin typeface="+mn-lt"/>
                      </a:endParaRPr>
                    </a:p>
                    <a:p>
                      <a:pPr algn="ctr"/>
                      <a:r>
                        <a:rPr lang="en-GB" sz="1500" dirty="0">
                          <a:solidFill>
                            <a:schemeClr val="bg1"/>
                          </a:solidFill>
                          <a:latin typeface="+mn-lt"/>
                        </a:rPr>
                        <a:t>Tactical Allocation</a:t>
                      </a:r>
                      <a:r>
                        <a:rPr lang="en-GB" sz="1500" baseline="0" dirty="0">
                          <a:solidFill>
                            <a:schemeClr val="bg1"/>
                          </a:solidFill>
                          <a:latin typeface="+mn-lt"/>
                        </a:rPr>
                        <a:t> Quadrant</a:t>
                      </a:r>
                    </a:p>
                    <a:p>
                      <a:pPr algn="ctr"/>
                      <a:endParaRPr lang="en-GB" sz="1500" baseline="0" dirty="0">
                        <a:solidFill>
                          <a:schemeClr val="bg1"/>
                        </a:solidFill>
                        <a:latin typeface="+mn-lt"/>
                      </a:endParaRPr>
                    </a:p>
                    <a:p>
                      <a:pPr algn="ctr"/>
                      <a:r>
                        <a:rPr lang="en-GB" sz="1500" baseline="0" dirty="0">
                          <a:solidFill>
                            <a:schemeClr val="bg1"/>
                          </a:solidFill>
                          <a:latin typeface="+mn-lt"/>
                        </a:rPr>
                        <a:t>Pure market timers &amp; asset allocation funds</a:t>
                      </a:r>
                      <a:endParaRPr lang="en-GB" sz="1500" dirty="0">
                        <a:solidFill>
                          <a:schemeClr val="bg1"/>
                        </a:solidFill>
                        <a:latin typeface="+mn-lt"/>
                      </a:endParaRPr>
                    </a:p>
                  </a:txBody>
                  <a:tcPr marL="98708" marR="98708" marT="50408" marB="50408" anchor="ctr">
                    <a:solidFill>
                      <a:schemeClr val="accent6">
                        <a:lumMod val="75000"/>
                      </a:schemeClr>
                    </a:solidFill>
                  </a:tcPr>
                </a:tc>
                <a:tc>
                  <a:txBody>
                    <a:bodyPr/>
                    <a:lstStyle/>
                    <a:p>
                      <a:pPr algn="ctr"/>
                      <a:endParaRPr lang="en-GB" sz="100" dirty="0">
                        <a:latin typeface="+mn-lt"/>
                      </a:endParaRPr>
                    </a:p>
                  </a:txBody>
                  <a:tcPr marL="98708" marR="98708" marT="50408" marB="50408" anchor="ctr">
                    <a:noFill/>
                  </a:tcPr>
                </a:tc>
                <a:tc>
                  <a:txBody>
                    <a:bodyPr/>
                    <a:lstStyle/>
                    <a:p>
                      <a:pPr algn="ctr"/>
                      <a:endParaRPr lang="en-GB" sz="1500" dirty="0">
                        <a:solidFill>
                          <a:schemeClr val="bg1"/>
                        </a:solidFill>
                        <a:latin typeface="+mn-lt"/>
                      </a:endParaRPr>
                    </a:p>
                    <a:p>
                      <a:pPr algn="ctr"/>
                      <a:r>
                        <a:rPr lang="en-GB" sz="1500" dirty="0">
                          <a:solidFill>
                            <a:schemeClr val="bg1"/>
                          </a:solidFill>
                          <a:latin typeface="+mn-lt"/>
                        </a:rPr>
                        <a:t>Information Quadrant</a:t>
                      </a:r>
                    </a:p>
                    <a:p>
                      <a:pPr algn="ctr"/>
                      <a:endParaRPr lang="en-GB" sz="1500" dirty="0">
                        <a:solidFill>
                          <a:schemeClr val="bg1"/>
                        </a:solidFill>
                        <a:latin typeface="+mn-lt"/>
                      </a:endParaRPr>
                    </a:p>
                    <a:p>
                      <a:pPr algn="ctr"/>
                      <a:r>
                        <a:rPr lang="en-GB" sz="1500" dirty="0">
                          <a:solidFill>
                            <a:schemeClr val="bg1"/>
                          </a:solidFill>
                          <a:latin typeface="+mn-lt"/>
                        </a:rPr>
                        <a:t>Academics </a:t>
                      </a:r>
                    </a:p>
                    <a:p>
                      <a:pPr algn="ctr"/>
                      <a:r>
                        <a:rPr lang="en-GB" sz="1500" dirty="0">
                          <a:solidFill>
                            <a:schemeClr val="bg1"/>
                          </a:solidFill>
                          <a:latin typeface="+mn-lt"/>
                        </a:rPr>
                        <a:t>Many institutional investors</a:t>
                      </a:r>
                    </a:p>
                    <a:p>
                      <a:pPr algn="ctr"/>
                      <a:r>
                        <a:rPr lang="en-GB" sz="1500" dirty="0">
                          <a:solidFill>
                            <a:schemeClr val="bg1"/>
                          </a:solidFill>
                          <a:latin typeface="+mn-lt"/>
                        </a:rPr>
                        <a:t>Zen Wealth</a:t>
                      </a:r>
                    </a:p>
                  </a:txBody>
                  <a:tcPr marL="98708" marR="98708" marT="50408" marB="50408" anchor="ctr">
                    <a:solidFill>
                      <a:schemeClr val="accent3">
                        <a:lumMod val="75000"/>
                      </a:schemeClr>
                    </a:solidFill>
                  </a:tcPr>
                </a:tc>
                <a:extLst>
                  <a:ext uri="{0D108BD9-81ED-4DB2-BD59-A6C34878D82A}">
                    <a16:rowId xmlns:a16="http://schemas.microsoft.com/office/drawing/2014/main" val="10004"/>
                  </a:ext>
                </a:extLst>
              </a:tr>
            </a:tbl>
          </a:graphicData>
        </a:graphic>
      </p:graphicFrame>
      <p:sp>
        <p:nvSpPr>
          <p:cNvPr id="9" name="Title 1">
            <a:extLst>
              <a:ext uri="{FF2B5EF4-FFF2-40B4-BE49-F238E27FC236}">
                <a16:creationId xmlns:a16="http://schemas.microsoft.com/office/drawing/2014/main" id="{1C4FA999-3F34-416C-8FF2-17099F5CF0C1}"/>
              </a:ext>
            </a:extLst>
          </p:cNvPr>
          <p:cNvSpPr>
            <a:spLocks noGrp="1"/>
          </p:cNvSpPr>
          <p:nvPr>
            <p:ph type="title"/>
          </p:nvPr>
        </p:nvSpPr>
        <p:spPr>
          <a:xfrm>
            <a:off x="460105" y="638791"/>
            <a:ext cx="6586491" cy="1676603"/>
          </a:xfrm>
        </p:spPr>
        <p:txBody>
          <a:bodyPr vert="horz" lIns="91440" tIns="45720" rIns="91440" bIns="45720" rtlCol="0" anchor="ctr">
            <a:normAutofit/>
          </a:bodyPr>
          <a:lstStyle/>
          <a:p>
            <a:r>
              <a:rPr lang="en-US" dirty="0">
                <a:solidFill>
                  <a:schemeClr val="accent1">
                    <a:lumMod val="75000"/>
                  </a:schemeClr>
                </a:solidFill>
              </a:rPr>
              <a:t>Information vs Noise</a:t>
            </a:r>
          </a:p>
        </p:txBody>
      </p:sp>
      <p:sp>
        <p:nvSpPr>
          <p:cNvPr id="7" name="TextBox 6">
            <a:extLst>
              <a:ext uri="{FF2B5EF4-FFF2-40B4-BE49-F238E27FC236}">
                <a16:creationId xmlns:a16="http://schemas.microsoft.com/office/drawing/2014/main" id="{B724FB17-C56B-43E7-901B-4AD2777C9CFE}"/>
              </a:ext>
            </a:extLst>
          </p:cNvPr>
          <p:cNvSpPr txBox="1"/>
          <p:nvPr/>
        </p:nvSpPr>
        <p:spPr>
          <a:xfrm>
            <a:off x="167652" y="6420639"/>
            <a:ext cx="3446217"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578897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96A56BB2-8CB9-4ED4-879E-A6FD9DBD268E}"/>
              </a:ext>
            </a:extLst>
          </p:cNvPr>
          <p:cNvSpPr/>
          <p:nvPr/>
        </p:nvSpPr>
        <p:spPr>
          <a:xfrm rot="5400000">
            <a:off x="-195943" y="195942"/>
            <a:ext cx="3144416" cy="2752531"/>
          </a:xfrm>
          <a:prstGeom prst="r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2F2C132-7253-4CF5-A3CC-95ED073FE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535" y="128192"/>
            <a:ext cx="1344530" cy="1972710"/>
          </a:xfrm>
          <a:prstGeom prst="rect">
            <a:avLst/>
          </a:prstGeom>
        </p:spPr>
      </p:pic>
      <p:sp>
        <p:nvSpPr>
          <p:cNvPr id="2" name="Rectangle 1">
            <a:extLst>
              <a:ext uri="{FF2B5EF4-FFF2-40B4-BE49-F238E27FC236}">
                <a16:creationId xmlns:a16="http://schemas.microsoft.com/office/drawing/2014/main" id="{03D5F7B8-F3A1-4A19-A051-DCE87E5277CA}"/>
              </a:ext>
            </a:extLst>
          </p:cNvPr>
          <p:cNvSpPr/>
          <p:nvPr/>
        </p:nvSpPr>
        <p:spPr>
          <a:xfrm>
            <a:off x="5345131" y="2100902"/>
            <a:ext cx="6096000" cy="1200329"/>
          </a:xfrm>
          <a:prstGeom prst="rect">
            <a:avLst/>
          </a:prstGeom>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Level 30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The Leadenhall Building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122 Leadenhall Street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London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EC3V 4AB</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venir Book" charset="0"/>
                <a:ea typeface="Avenir Book" charset="0"/>
                <a:cs typeface="Avenir Book" charset="0"/>
              </a:rPr>
              <a:t>Tel: 020 3753 4638</a:t>
            </a:r>
          </a:p>
        </p:txBody>
      </p:sp>
      <p:pic>
        <p:nvPicPr>
          <p:cNvPr id="10" name="Picture 9">
            <a:extLst>
              <a:ext uri="{FF2B5EF4-FFF2-40B4-BE49-F238E27FC236}">
                <a16:creationId xmlns:a16="http://schemas.microsoft.com/office/drawing/2014/main" id="{50737563-5955-4A59-B7A7-E5C236661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5" y="128192"/>
            <a:ext cx="988056" cy="1497523"/>
          </a:xfrm>
          <a:prstGeom prst="rect">
            <a:avLst/>
          </a:prstGeom>
        </p:spPr>
      </p:pic>
      <p:sp>
        <p:nvSpPr>
          <p:cNvPr id="13" name="Text Box 24">
            <a:extLst>
              <a:ext uri="{FF2B5EF4-FFF2-40B4-BE49-F238E27FC236}">
                <a16:creationId xmlns:a16="http://schemas.microsoft.com/office/drawing/2014/main" id="{6E220BD4-78F3-4553-B9D4-7E3624E2A4FD}"/>
              </a:ext>
            </a:extLst>
          </p:cNvPr>
          <p:cNvSpPr txBox="1">
            <a:spLocks noChangeArrowheads="1"/>
          </p:cNvSpPr>
          <p:nvPr/>
        </p:nvSpPr>
        <p:spPr bwMode="auto">
          <a:xfrm>
            <a:off x="258387" y="6254648"/>
            <a:ext cx="8201102" cy="60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Zen Wealth LLP is an appointed representative of Best Practice IFA Group Limited which is authorised and regulated by the Financial Conduct Authority.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rPr>
              <a:t> </a:t>
            </a:r>
            <a:endParaRPr kumimoji="0" lang="en-GB" sz="1000" b="0" i="0" u="none" strike="noStrike" kern="1200" cap="none" spc="0" normalizeH="0" baseline="0" noProof="0" dirty="0">
              <a:ln>
                <a:noFill/>
              </a:ln>
              <a:solidFill>
                <a:prstClr val="white"/>
              </a:solidFill>
              <a:effectLst/>
              <a:uLnTx/>
              <a:uFillTx/>
              <a:latin typeface="Calibri" panose="020F0502020204030204"/>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33872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3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Content Placeholder 7">
            <a:extLst>
              <a:ext uri="{FF2B5EF4-FFF2-40B4-BE49-F238E27FC236}">
                <a16:creationId xmlns:a16="http://schemas.microsoft.com/office/drawing/2014/main" id="{599BBB46-FB1B-48DE-A56D-708BB3FA03F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0257" r="27497"/>
          <a:stretch/>
        </p:blipFill>
        <p:spPr>
          <a:xfrm>
            <a:off x="20" y="10"/>
            <a:ext cx="4635571" cy="6857990"/>
          </a:xfrm>
          <a:prstGeom prst="rect">
            <a:avLst/>
          </a:prstGeom>
          <a:effectLst/>
        </p:spPr>
      </p:pic>
      <p:sp>
        <p:nvSpPr>
          <p:cNvPr id="2" name="Title 1">
            <a:extLst>
              <a:ext uri="{FF2B5EF4-FFF2-40B4-BE49-F238E27FC236}">
                <a16:creationId xmlns:a16="http://schemas.microsoft.com/office/drawing/2014/main" id="{22A3A654-1BDB-486C-8BA7-97CC57B89A53}"/>
              </a:ext>
            </a:extLst>
          </p:cNvPr>
          <p:cNvSpPr>
            <a:spLocks noGrp="1"/>
          </p:cNvSpPr>
          <p:nvPr>
            <p:ph type="title"/>
          </p:nvPr>
        </p:nvSpPr>
        <p:spPr>
          <a:xfrm>
            <a:off x="4965431" y="127616"/>
            <a:ext cx="6586491" cy="1676603"/>
          </a:xfrm>
        </p:spPr>
        <p:txBody>
          <a:bodyPr vert="horz" lIns="91440" tIns="45720" rIns="91440" bIns="45720" rtlCol="0" anchor="ctr">
            <a:normAutofit/>
          </a:bodyPr>
          <a:lstStyle/>
          <a:p>
            <a:r>
              <a:rPr lang="en-US" dirty="0">
                <a:solidFill>
                  <a:schemeClr val="accent1">
                    <a:lumMod val="75000"/>
                  </a:schemeClr>
                </a:solidFill>
              </a:rPr>
              <a:t>Introduction</a:t>
            </a:r>
          </a:p>
        </p:txBody>
      </p:sp>
      <p:sp>
        <p:nvSpPr>
          <p:cNvPr id="3" name="Content Placeholder 2">
            <a:extLst>
              <a:ext uri="{FF2B5EF4-FFF2-40B4-BE49-F238E27FC236}">
                <a16:creationId xmlns:a16="http://schemas.microsoft.com/office/drawing/2014/main" id="{327B7759-C99B-4F88-AC45-971C8EC91B2B}"/>
              </a:ext>
            </a:extLst>
          </p:cNvPr>
          <p:cNvSpPr>
            <a:spLocks noGrp="1"/>
          </p:cNvSpPr>
          <p:nvPr>
            <p:ph sz="half" idx="1"/>
          </p:nvPr>
        </p:nvSpPr>
        <p:spPr>
          <a:xfrm>
            <a:off x="4965431" y="1804220"/>
            <a:ext cx="6586489" cy="4419600"/>
          </a:xfrm>
        </p:spPr>
        <p:txBody>
          <a:bodyPr vert="horz" lIns="91440" tIns="45720" rIns="91440" bIns="45720" rtlCol="0">
            <a:normAutofit/>
          </a:bodyPr>
          <a:lstStyle/>
          <a:p>
            <a:pPr marL="0" lvl="0" indent="0" algn="just" eaLnBrk="0" fontAlgn="base" hangingPunct="0">
              <a:lnSpc>
                <a:spcPct val="100000"/>
              </a:lnSpc>
              <a:spcBef>
                <a:spcPct val="0"/>
              </a:spcBef>
              <a:spcAft>
                <a:spcPct val="0"/>
              </a:spcAft>
              <a:buNone/>
            </a:pPr>
            <a:r>
              <a:rPr lang="en-US" altLang="en-US" sz="1100" dirty="0">
                <a:latin typeface="Calibri" panose="020F0502020204030204" pitchFamily="34" charset="0"/>
                <a:ea typeface="Times New Roman" panose="02020603050405020304" pitchFamily="18" charset="0"/>
                <a:cs typeface="Times New Roman" panose="02020603050405020304" pitchFamily="18" charset="0"/>
              </a:rPr>
              <a:t>Many people today are facing difficult choices in achieving their financial goals and are asking serious questions. Our goal with </a:t>
            </a:r>
            <a:r>
              <a:rPr lang="en-US" altLang="en-US" sz="1100" i="1" dirty="0">
                <a:latin typeface="Calibri" panose="020F0502020204030204" pitchFamily="34" charset="0"/>
                <a:ea typeface="Times New Roman" panose="02020603050405020304" pitchFamily="18" charset="0"/>
                <a:cs typeface="Times New Roman" panose="02020603050405020304" pitchFamily="18" charset="0"/>
              </a:rPr>
              <a:t>this investment philosophy document </a:t>
            </a:r>
            <a:r>
              <a:rPr lang="en-US" altLang="en-US" sz="1100" dirty="0">
                <a:latin typeface="Calibri" panose="020F0502020204030204" pitchFamily="34" charset="0"/>
                <a:ea typeface="Times New Roman" panose="02020603050405020304" pitchFamily="18" charset="0"/>
                <a:cs typeface="Times New Roman" panose="02020603050405020304" pitchFamily="18" charset="0"/>
              </a:rPr>
              <a:t>is to help you see through the noise of the marketplace in order to systematically make smart decisions about your money. </a:t>
            </a:r>
          </a:p>
          <a:p>
            <a:pPr marL="0" lvl="0" indent="0" algn="just" eaLnBrk="0" fontAlgn="base" hangingPunct="0">
              <a:lnSpc>
                <a:spcPct val="100000"/>
              </a:lnSpc>
              <a:spcBef>
                <a:spcPct val="0"/>
              </a:spcBef>
              <a:spcAft>
                <a:spcPct val="0"/>
              </a:spcAft>
              <a:buNone/>
            </a:pPr>
            <a:endParaRPr lang="en-GB" altLang="en-US" sz="1100" dirty="0"/>
          </a:p>
          <a:p>
            <a:pPr marL="0" lvl="0" indent="0" algn="just" eaLnBrk="0" fontAlgn="base" hangingPunct="0">
              <a:lnSpc>
                <a:spcPct val="100000"/>
              </a:lnSpc>
              <a:spcBef>
                <a:spcPct val="0"/>
              </a:spcBef>
              <a:spcAft>
                <a:spcPct val="0"/>
              </a:spcAft>
              <a:buNone/>
            </a:pPr>
            <a:r>
              <a:rPr lang="en-US" altLang="en-US" sz="1100" dirty="0">
                <a:latin typeface="Calibri" panose="020F0502020204030204" pitchFamily="34" charset="0"/>
                <a:ea typeface="Times New Roman" panose="02020603050405020304" pitchFamily="18" charset="0"/>
                <a:cs typeface="Times New Roman" panose="02020603050405020304" pitchFamily="18" charset="0"/>
              </a:rPr>
              <a:t>Because educated investors are the most successful investors, we have created this document to help your understand how we structure our clients investments and manage their money to address five key concerns.  We aim to show you a Nobel Prize–winning approach to optimize your investment portfolio over time. We have designed it specifically to not only support you in your efforts to preserve what you already have, but to also efficiently capture the market’s returns for your investments. </a:t>
            </a:r>
          </a:p>
          <a:p>
            <a:pPr marL="0" lvl="0" indent="0" algn="just" eaLnBrk="0" fontAlgn="base" hangingPunct="0">
              <a:lnSpc>
                <a:spcPct val="100000"/>
              </a:lnSpc>
              <a:spcBef>
                <a:spcPct val="0"/>
              </a:spcBef>
              <a:spcAft>
                <a:spcPct val="0"/>
              </a:spcAft>
              <a:buNone/>
            </a:pPr>
            <a:endParaRPr lang="en-GB" altLang="en-US" sz="1100" dirty="0"/>
          </a:p>
          <a:p>
            <a:pPr marL="0" lvl="0" indent="0" algn="just" eaLnBrk="0" fontAlgn="base" hangingPunct="0">
              <a:lnSpc>
                <a:spcPct val="100000"/>
              </a:lnSpc>
              <a:spcBef>
                <a:spcPct val="0"/>
              </a:spcBef>
              <a:spcAft>
                <a:spcPct val="0"/>
              </a:spcAft>
              <a:buNone/>
            </a:pPr>
            <a:r>
              <a:rPr lang="en-US" altLang="en-US" sz="1100" dirty="0">
                <a:latin typeface="Calibri" panose="020F0502020204030204" pitchFamily="34" charset="0"/>
                <a:ea typeface="Times New Roman" panose="02020603050405020304" pitchFamily="18" charset="0"/>
                <a:cs typeface="Times New Roman" panose="02020603050405020304" pitchFamily="18" charset="0"/>
              </a:rPr>
              <a:t>In addition, because we recognize that reaching your financial goals requires more than just good investment management, we have also described an approach—comprehensive wealth management—that systematically addresses your entire range of financial issues.</a:t>
            </a:r>
          </a:p>
          <a:p>
            <a:pPr marL="0" lvl="0" indent="0" algn="just" eaLnBrk="0" fontAlgn="base" hangingPunct="0">
              <a:lnSpc>
                <a:spcPct val="100000"/>
              </a:lnSpc>
              <a:spcBef>
                <a:spcPct val="0"/>
              </a:spcBef>
              <a:spcAft>
                <a:spcPct val="0"/>
              </a:spcAft>
              <a:buNone/>
            </a:pPr>
            <a:endParaRPr lang="en-GB" altLang="en-US" sz="1100" dirty="0"/>
          </a:p>
          <a:p>
            <a:pPr marL="0" lvl="0" indent="0" algn="just" eaLnBrk="0" fontAlgn="base" hangingPunct="0">
              <a:lnSpc>
                <a:spcPct val="100000"/>
              </a:lnSpc>
              <a:spcBef>
                <a:spcPct val="0"/>
              </a:spcBef>
              <a:spcAft>
                <a:spcPct val="0"/>
              </a:spcAft>
              <a:buNone/>
            </a:pPr>
            <a:r>
              <a:rPr lang="en-US" altLang="en-US" sz="1100" dirty="0">
                <a:latin typeface="Calibri" panose="020F0502020204030204" pitchFamily="34" charset="0"/>
                <a:ea typeface="Times New Roman" panose="02020603050405020304" pitchFamily="18" charset="0"/>
                <a:cs typeface="Times New Roman" panose="02020603050405020304" pitchFamily="18" charset="0"/>
              </a:rPr>
              <a:t>We believe in empowering people to make the best decisions for themselves or, if they wish, to astutely choose a financial adviser who can implement sound wealth management principles. And we believe in sharing our own financial knowledge with everyone who wants to make wise decisions about his or her money.</a:t>
            </a:r>
          </a:p>
          <a:p>
            <a:pPr marL="0" lvl="0" indent="0" algn="just" eaLnBrk="0" fontAlgn="base" hangingPunct="0">
              <a:lnSpc>
                <a:spcPct val="100000"/>
              </a:lnSpc>
              <a:spcBef>
                <a:spcPct val="0"/>
              </a:spcBef>
              <a:spcAft>
                <a:spcPct val="0"/>
              </a:spcAft>
              <a:buNone/>
            </a:pPr>
            <a:endParaRPr lang="en-GB" altLang="en-US" sz="1100" dirty="0"/>
          </a:p>
          <a:p>
            <a:pPr marL="0" lvl="0" indent="0" algn="just" eaLnBrk="0" fontAlgn="base" hangingPunct="0">
              <a:lnSpc>
                <a:spcPct val="100000"/>
              </a:lnSpc>
              <a:spcBef>
                <a:spcPct val="0"/>
              </a:spcBef>
              <a:spcAft>
                <a:spcPct val="0"/>
              </a:spcAft>
              <a:buNone/>
            </a:pPr>
            <a:r>
              <a:rPr lang="en-US" altLang="en-US" sz="1100" dirty="0">
                <a:latin typeface="Calibri" panose="020F0502020204030204" pitchFamily="34" charset="0"/>
                <a:ea typeface="Times New Roman" panose="02020603050405020304" pitchFamily="18" charset="0"/>
                <a:cs typeface="Times New Roman" panose="02020603050405020304" pitchFamily="18" charset="0"/>
              </a:rPr>
              <a:t>Zen Wealth LLP is pleased to present this to our clients and prospective clients. We sincerely hope that it will provide you with a framework for an intelligent approach to making financial decisions that will help you to achieve all your most important dreams.</a:t>
            </a:r>
          </a:p>
          <a:p>
            <a:pPr algn="just">
              <a:lnSpc>
                <a:spcPct val="129000"/>
              </a:lnSpc>
              <a:spcBef>
                <a:spcPts val="0"/>
              </a:spcBef>
            </a:pPr>
            <a:endParaRPr lang="en-GB" sz="1100" dirty="0"/>
          </a:p>
        </p:txBody>
      </p:sp>
      <p:sp>
        <p:nvSpPr>
          <p:cNvPr id="6" name="TextBox 5">
            <a:extLst>
              <a:ext uri="{FF2B5EF4-FFF2-40B4-BE49-F238E27FC236}">
                <a16:creationId xmlns:a16="http://schemas.microsoft.com/office/drawing/2014/main" id="{A7D49AEE-3A37-4F21-8F85-079770BFF6F2}"/>
              </a:ext>
            </a:extLst>
          </p:cNvPr>
          <p:cNvSpPr txBox="1"/>
          <p:nvPr/>
        </p:nvSpPr>
        <p:spPr>
          <a:xfrm>
            <a:off x="8258675" y="6416365"/>
            <a:ext cx="3446217"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3407983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Content Placeholder 7">
            <a:extLst>
              <a:ext uri="{FF2B5EF4-FFF2-40B4-BE49-F238E27FC236}">
                <a16:creationId xmlns:a16="http://schemas.microsoft.com/office/drawing/2014/main" id="{599BBB46-FB1B-48DE-A56D-708BB3FA03F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5090" r="29961"/>
          <a:stretch/>
        </p:blipFill>
        <p:spPr>
          <a:xfrm>
            <a:off x="7556429" y="0"/>
            <a:ext cx="4635571" cy="6857990"/>
          </a:xfrm>
          <a:prstGeom prst="rect">
            <a:avLst/>
          </a:prstGeom>
          <a:effectLst/>
        </p:spPr>
      </p:pic>
      <p:sp>
        <p:nvSpPr>
          <p:cNvPr id="2" name="Title 1">
            <a:extLst>
              <a:ext uri="{FF2B5EF4-FFF2-40B4-BE49-F238E27FC236}">
                <a16:creationId xmlns:a16="http://schemas.microsoft.com/office/drawing/2014/main" id="{22A3A654-1BDB-486C-8BA7-97CC57B89A53}"/>
              </a:ext>
            </a:extLst>
          </p:cNvPr>
          <p:cNvSpPr>
            <a:spLocks noGrp="1"/>
          </p:cNvSpPr>
          <p:nvPr>
            <p:ph type="title"/>
          </p:nvPr>
        </p:nvSpPr>
        <p:spPr>
          <a:xfrm>
            <a:off x="167652" y="0"/>
            <a:ext cx="6586491" cy="1676603"/>
          </a:xfrm>
        </p:spPr>
        <p:txBody>
          <a:bodyPr vert="horz" lIns="91440" tIns="45720" rIns="91440" bIns="45720" rtlCol="0" anchor="ctr">
            <a:normAutofit/>
          </a:bodyPr>
          <a:lstStyle/>
          <a:p>
            <a:r>
              <a:rPr lang="en-US" dirty="0">
                <a:solidFill>
                  <a:schemeClr val="accent1">
                    <a:lumMod val="75000"/>
                  </a:schemeClr>
                </a:solidFill>
              </a:rPr>
              <a:t>A comprehensive approach</a:t>
            </a:r>
          </a:p>
        </p:txBody>
      </p:sp>
      <p:sp>
        <p:nvSpPr>
          <p:cNvPr id="3" name="Content Placeholder 2">
            <a:extLst>
              <a:ext uri="{FF2B5EF4-FFF2-40B4-BE49-F238E27FC236}">
                <a16:creationId xmlns:a16="http://schemas.microsoft.com/office/drawing/2014/main" id="{327B7759-C99B-4F88-AC45-971C8EC91B2B}"/>
              </a:ext>
            </a:extLst>
          </p:cNvPr>
          <p:cNvSpPr>
            <a:spLocks noGrp="1"/>
          </p:cNvSpPr>
          <p:nvPr>
            <p:ph sz="half" idx="1"/>
          </p:nvPr>
        </p:nvSpPr>
        <p:spPr>
          <a:xfrm>
            <a:off x="167654" y="1536285"/>
            <a:ext cx="6586489" cy="4954826"/>
          </a:xfrm>
        </p:spPr>
        <p:txBody>
          <a:bodyPr vert="horz" lIns="91440" tIns="45720" rIns="91440" bIns="45720" rtlCol="0">
            <a:normAutofit/>
          </a:bodyPr>
          <a:lstStyle/>
          <a:p>
            <a:pPr marL="0" lvl="0" indent="0" fontAlgn="base">
              <a:lnSpc>
                <a:spcPct val="120000"/>
              </a:lnSpc>
              <a:spcBef>
                <a:spcPct val="0"/>
              </a:spcBef>
              <a:buNone/>
            </a:pPr>
            <a:r>
              <a:rPr lang="en-US" altLang="en-US" sz="1100" dirty="0"/>
              <a:t>Money means different things to different people. Each of us has different dreams.</a:t>
            </a:r>
          </a:p>
          <a:p>
            <a:pPr marL="0" lvl="0" indent="0" fontAlgn="base">
              <a:lnSpc>
                <a:spcPct val="120000"/>
              </a:lnSpc>
              <a:spcBef>
                <a:spcPct val="0"/>
              </a:spcBef>
              <a:buNone/>
            </a:pPr>
            <a:r>
              <a:rPr lang="en-US" altLang="en-US" sz="1100" dirty="0"/>
              <a:t> </a:t>
            </a:r>
          </a:p>
          <a:p>
            <a:pPr marL="0" lvl="0" indent="0" fontAlgn="base">
              <a:lnSpc>
                <a:spcPct val="120000"/>
              </a:lnSpc>
              <a:spcBef>
                <a:spcPct val="0"/>
              </a:spcBef>
              <a:buNone/>
            </a:pPr>
            <a:r>
              <a:rPr lang="en-US" altLang="en-US" sz="1100" dirty="0"/>
              <a:t>You may want to achieve financial freedom so that you never have to work again—even if you plan on working the rest of your life. You may want to make a top-flight university education possible for your children or grandchildren. You might want to provide the seed capital that will give your children or grandchildren a great start in life, whether that’s with a home or a business. You may dream of a holiday home on the beach or in the mountains. Or you may have achieved tremendous success throughout your career and want to leave behind an enduring legacy that will enable your favorite charity to continue its work. </a:t>
            </a:r>
          </a:p>
          <a:p>
            <a:pPr marL="0" lvl="0" indent="0" fontAlgn="base">
              <a:lnSpc>
                <a:spcPct val="120000"/>
              </a:lnSpc>
              <a:spcBef>
                <a:spcPct val="0"/>
              </a:spcBef>
              <a:buNone/>
            </a:pPr>
            <a:endParaRPr lang="en-US" altLang="en-US" sz="1100" dirty="0"/>
          </a:p>
          <a:p>
            <a:pPr marL="0" lvl="0" indent="0" fontAlgn="base">
              <a:lnSpc>
                <a:spcPct val="120000"/>
              </a:lnSpc>
              <a:spcBef>
                <a:spcPct val="0"/>
              </a:spcBef>
              <a:buNone/>
            </a:pPr>
            <a:r>
              <a:rPr lang="en-US" altLang="en-US" sz="1100" dirty="0"/>
              <a:t>Whatever your dreams are, you need a framework for making wise decisions about your money that will help enable you to achieve all that is important to you. Chances are that you have a wide range of financial goals, as well as diverse financial challenges. </a:t>
            </a:r>
          </a:p>
          <a:p>
            <a:pPr marL="0" lvl="0" indent="0" fontAlgn="base">
              <a:lnSpc>
                <a:spcPct val="120000"/>
              </a:lnSpc>
              <a:spcBef>
                <a:spcPct val="0"/>
              </a:spcBef>
              <a:buNone/>
            </a:pPr>
            <a:endParaRPr lang="en-US" altLang="en-US" sz="1100" dirty="0"/>
          </a:p>
          <a:p>
            <a:pPr marL="0" lvl="0" indent="0" fontAlgn="base">
              <a:lnSpc>
                <a:spcPct val="120000"/>
              </a:lnSpc>
              <a:spcBef>
                <a:spcPct val="0"/>
              </a:spcBef>
              <a:buNone/>
            </a:pPr>
            <a:r>
              <a:rPr lang="en-US" altLang="en-US" sz="1100" dirty="0"/>
              <a:t>Common sense tells us that such a broad range of issues requires a broad, comprehensive outlook. It’s for this reason that most affluent clients want their financial advisers to help them with more than just investments. They want real wealth management—a complete approach to addressing their entire financial lives.</a:t>
            </a:r>
          </a:p>
          <a:p>
            <a:pPr marL="0" lvl="0" indent="0" fontAlgn="base">
              <a:lnSpc>
                <a:spcPct val="120000"/>
              </a:lnSpc>
              <a:spcBef>
                <a:spcPct val="0"/>
              </a:spcBef>
              <a:buNone/>
            </a:pPr>
            <a:endParaRPr lang="en-US" altLang="en-US" sz="1100" dirty="0"/>
          </a:p>
          <a:p>
            <a:pPr marL="0" lvl="0" indent="0" fontAlgn="base">
              <a:lnSpc>
                <a:spcPct val="120000"/>
              </a:lnSpc>
              <a:spcBef>
                <a:spcPct val="0"/>
              </a:spcBef>
              <a:buNone/>
            </a:pPr>
            <a:r>
              <a:rPr lang="en-US" altLang="en-US" sz="1100" dirty="0"/>
              <a:t>As you’ve probably noticed, many financial firms these days say that they offer wealth management. The trouble is that many of these firms just provide investment management and offer a couple of extra services—such as university education planning and estate planning—and call that wealth management. So the challenge for anyone who wants help addressing all his or her financial needs is finding a firm that provides true wealth management. </a:t>
            </a:r>
          </a:p>
          <a:p>
            <a:pPr marL="0" lvl="0" indent="0" fontAlgn="base">
              <a:lnSpc>
                <a:spcPct val="120000"/>
              </a:lnSpc>
              <a:spcBef>
                <a:spcPct val="0"/>
              </a:spcBef>
              <a:buNone/>
            </a:pPr>
            <a:endParaRPr lang="en-US" altLang="en-US" sz="800" dirty="0"/>
          </a:p>
          <a:p>
            <a:pPr>
              <a:spcBef>
                <a:spcPts val="0"/>
              </a:spcBef>
              <a:spcAft>
                <a:spcPts val="600"/>
              </a:spcAft>
            </a:pPr>
            <a:endParaRPr lang="en-US" sz="600" dirty="0"/>
          </a:p>
        </p:txBody>
      </p:sp>
      <p:sp>
        <p:nvSpPr>
          <p:cNvPr id="6" name="TextBox 5">
            <a:extLst>
              <a:ext uri="{FF2B5EF4-FFF2-40B4-BE49-F238E27FC236}">
                <a16:creationId xmlns:a16="http://schemas.microsoft.com/office/drawing/2014/main" id="{C32793A8-65C5-44D7-B1E7-A9C8CABBD323}"/>
              </a:ext>
            </a:extLst>
          </p:cNvPr>
          <p:cNvSpPr txBox="1"/>
          <p:nvPr/>
        </p:nvSpPr>
        <p:spPr>
          <a:xfrm>
            <a:off x="167652" y="6420639"/>
            <a:ext cx="3446217"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923471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Picture 7" descr="A picture containing indoor, sitting, table&#10;&#10;Description generated with high confidence">
            <a:extLst>
              <a:ext uri="{FF2B5EF4-FFF2-40B4-BE49-F238E27FC236}">
                <a16:creationId xmlns:a16="http://schemas.microsoft.com/office/drawing/2014/main" id="{F35C8340-A9D1-4A9D-A660-09F54801A667}"/>
              </a:ext>
            </a:extLst>
          </p:cNvPr>
          <p:cNvPicPr>
            <a:picLocks noChangeAspect="1"/>
          </p:cNvPicPr>
          <p:nvPr/>
        </p:nvPicPr>
        <p:blipFill rotWithShape="1">
          <a:blip r:embed="rId2">
            <a:extLst>
              <a:ext uri="{28A0092B-C50C-407E-A947-70E740481C1C}">
                <a14:useLocalDpi xmlns:a14="http://schemas.microsoft.com/office/drawing/2010/main" val="0"/>
              </a:ext>
            </a:extLst>
          </a:blip>
          <a:srcRect l="29456" r="25257" b="2"/>
          <a:stretch/>
        </p:blipFill>
        <p:spPr>
          <a:xfrm>
            <a:off x="20" y="10"/>
            <a:ext cx="4635571" cy="6857990"/>
          </a:xfrm>
          <a:prstGeom prst="rect">
            <a:avLst/>
          </a:prstGeom>
          <a:effectLst/>
        </p:spPr>
      </p:pic>
      <p:sp>
        <p:nvSpPr>
          <p:cNvPr id="2" name="Title 1">
            <a:extLst>
              <a:ext uri="{FF2B5EF4-FFF2-40B4-BE49-F238E27FC236}">
                <a16:creationId xmlns:a16="http://schemas.microsoft.com/office/drawing/2014/main" id="{22A3A654-1BDB-486C-8BA7-97CC57B89A53}"/>
              </a:ext>
            </a:extLst>
          </p:cNvPr>
          <p:cNvSpPr>
            <a:spLocks noGrp="1"/>
          </p:cNvSpPr>
          <p:nvPr>
            <p:ph type="title"/>
          </p:nvPr>
        </p:nvSpPr>
        <p:spPr>
          <a:xfrm>
            <a:off x="4965430" y="629266"/>
            <a:ext cx="6586491" cy="1676603"/>
          </a:xfrm>
        </p:spPr>
        <p:txBody>
          <a:bodyPr vert="horz" lIns="91440" tIns="45720" rIns="91440" bIns="45720" rtlCol="0" anchor="ctr">
            <a:normAutofit/>
          </a:bodyPr>
          <a:lstStyle/>
          <a:p>
            <a:r>
              <a:rPr lang="en-US" dirty="0">
                <a:solidFill>
                  <a:schemeClr val="accent1">
                    <a:lumMod val="75000"/>
                  </a:schemeClr>
                </a:solidFill>
              </a:rPr>
              <a:t>The Wealth Management Formula</a:t>
            </a:r>
          </a:p>
        </p:txBody>
      </p:sp>
      <p:sp>
        <p:nvSpPr>
          <p:cNvPr id="3" name="Content Placeholder 2">
            <a:extLst>
              <a:ext uri="{FF2B5EF4-FFF2-40B4-BE49-F238E27FC236}">
                <a16:creationId xmlns:a16="http://schemas.microsoft.com/office/drawing/2014/main" id="{BF9F6DE6-EE7C-4EC8-A46F-D2D0240EE4DC}"/>
              </a:ext>
            </a:extLst>
          </p:cNvPr>
          <p:cNvSpPr>
            <a:spLocks noGrp="1"/>
          </p:cNvSpPr>
          <p:nvPr>
            <p:ph sz="half" idx="1"/>
          </p:nvPr>
        </p:nvSpPr>
        <p:spPr>
          <a:xfrm>
            <a:off x="4965431" y="2438400"/>
            <a:ext cx="6586489" cy="4248150"/>
          </a:xfrm>
        </p:spPr>
        <p:txBody>
          <a:bodyPr vert="horz" lIns="91440" tIns="45720" rIns="91440" bIns="45720" rtlCol="0">
            <a:normAutofit fontScale="92500" lnSpcReduction="20000"/>
          </a:bodyPr>
          <a:lstStyle/>
          <a:p>
            <a:pPr marL="0" lvl="0" indent="0" fontAlgn="base">
              <a:spcBef>
                <a:spcPct val="0"/>
              </a:spcBef>
              <a:spcAft>
                <a:spcPct val="0"/>
              </a:spcAft>
              <a:buNone/>
            </a:pPr>
            <a:r>
              <a:rPr lang="en-US" altLang="en-US" sz="1300" dirty="0"/>
              <a:t>We define wealth management as a formula:</a:t>
            </a:r>
          </a:p>
          <a:p>
            <a:pPr marL="0" lvl="0" indent="0" fontAlgn="base">
              <a:spcBef>
                <a:spcPct val="0"/>
              </a:spcBef>
              <a:spcAft>
                <a:spcPct val="0"/>
              </a:spcAft>
              <a:buNone/>
            </a:pPr>
            <a:endParaRPr lang="en-US" altLang="en-US" sz="1300" dirty="0"/>
          </a:p>
          <a:p>
            <a:pPr marL="0" lvl="0" indent="0" fontAlgn="base">
              <a:spcBef>
                <a:spcPct val="0"/>
              </a:spcBef>
              <a:spcAft>
                <a:spcPct val="0"/>
              </a:spcAft>
              <a:buNone/>
            </a:pPr>
            <a:r>
              <a:rPr lang="en-US" altLang="en-US" sz="1300" b="1" dirty="0">
                <a:solidFill>
                  <a:schemeClr val="accent1">
                    <a:lumMod val="75000"/>
                  </a:schemeClr>
                </a:solidFill>
              </a:rPr>
              <a:t>WM = IC + AP + RM</a:t>
            </a:r>
          </a:p>
          <a:p>
            <a:pPr marL="0" lvl="0" indent="0" fontAlgn="base">
              <a:spcBef>
                <a:spcPct val="0"/>
              </a:spcBef>
              <a:spcAft>
                <a:spcPct val="0"/>
              </a:spcAft>
              <a:buNone/>
            </a:pPr>
            <a:endParaRPr lang="en-US" altLang="en-US" sz="1300" dirty="0"/>
          </a:p>
          <a:p>
            <a:pPr marL="0" lvl="0" indent="0" fontAlgn="base">
              <a:spcBef>
                <a:spcPct val="0"/>
              </a:spcBef>
              <a:spcAft>
                <a:spcPct val="0"/>
              </a:spcAft>
              <a:buNone/>
            </a:pPr>
            <a:r>
              <a:rPr lang="en-US" altLang="en-US" sz="1300" b="1" dirty="0">
                <a:solidFill>
                  <a:schemeClr val="accent1">
                    <a:lumMod val="75000"/>
                  </a:schemeClr>
                </a:solidFill>
              </a:rPr>
              <a:t>Investment consulting (IC) </a:t>
            </a:r>
            <a:r>
              <a:rPr lang="en-US" altLang="en-US" sz="1300" dirty="0"/>
              <a:t>is the astute management of investments over time to help achieve financial goals. It requires financial advisers to deeply understand their clients’ most important challenges and then to design an investment plan that takes their clients’ time horizons and tolerance for risk into account and that describes an approach that will maximize clients’ probability of achieving their goals. It also requires financial advisers to monitor both their clients’ portfolios and their financial lives over time, so that they can make adjustments to the investment plan as needed. </a:t>
            </a:r>
          </a:p>
          <a:p>
            <a:pPr marL="0" lvl="0" indent="0" fontAlgn="base">
              <a:spcBef>
                <a:spcPct val="0"/>
              </a:spcBef>
              <a:spcAft>
                <a:spcPct val="0"/>
              </a:spcAft>
              <a:buNone/>
            </a:pPr>
            <a:endParaRPr lang="en-US" altLang="en-US" sz="1300" dirty="0"/>
          </a:p>
          <a:p>
            <a:pPr marL="0" lvl="0" indent="0" fontAlgn="base">
              <a:spcBef>
                <a:spcPct val="0"/>
              </a:spcBef>
              <a:spcAft>
                <a:spcPct val="0"/>
              </a:spcAft>
              <a:buNone/>
            </a:pPr>
            <a:r>
              <a:rPr lang="en-US" altLang="en-US" sz="1300" b="1" dirty="0">
                <a:solidFill>
                  <a:schemeClr val="accent1">
                    <a:lumMod val="75000"/>
                  </a:schemeClr>
                </a:solidFill>
              </a:rPr>
              <a:t>Advanced planning (AP) </a:t>
            </a:r>
            <a:r>
              <a:rPr lang="en-US" altLang="en-US" sz="1300" dirty="0"/>
              <a:t>goes beyond investments to look at all the other aspects that are important to your financial life. We break it down into four parts: wealth enhancement, wealth transfer, wealth protection and charitable giving. In our experience, very few financial advisers offer these services.</a:t>
            </a:r>
          </a:p>
          <a:p>
            <a:pPr marL="0" lvl="0" indent="0" fontAlgn="base">
              <a:spcBef>
                <a:spcPct val="0"/>
              </a:spcBef>
              <a:spcAft>
                <a:spcPct val="0"/>
              </a:spcAft>
              <a:buNone/>
            </a:pPr>
            <a:endParaRPr lang="en-US" altLang="en-US" sz="1300" dirty="0"/>
          </a:p>
          <a:p>
            <a:pPr marL="0" lvl="0" indent="0" fontAlgn="base">
              <a:spcBef>
                <a:spcPct val="0"/>
              </a:spcBef>
              <a:spcAft>
                <a:spcPct val="0"/>
              </a:spcAft>
              <a:buNone/>
            </a:pPr>
            <a:r>
              <a:rPr lang="en-US" altLang="en-US" sz="1300" b="1" dirty="0">
                <a:solidFill>
                  <a:schemeClr val="accent1">
                    <a:lumMod val="75000"/>
                  </a:schemeClr>
                </a:solidFill>
              </a:rPr>
              <a:t>Relationship management (RM) </a:t>
            </a:r>
            <a:r>
              <a:rPr lang="en-US" altLang="en-US" sz="1300" dirty="0"/>
              <a:t>is the final element. True wealth managers are focused on building relationships with three groups. The first and most obvious group is their clients. To address their clients’ needs effectively, they must foster solid, trusted relationships with them. Second, wealth managers must manage a network of financial professionals—experts they can call on to address specific client needs. Finally, wealth managers must be able to work effectively with their clients’ other professional advisers, such as their lawyers and accountants.</a:t>
            </a:r>
          </a:p>
          <a:p>
            <a:pPr marL="0" lvl="0" indent="0" fontAlgn="base">
              <a:spcBef>
                <a:spcPct val="0"/>
              </a:spcBef>
              <a:spcAft>
                <a:spcPct val="0"/>
              </a:spcAft>
              <a:buNone/>
            </a:pPr>
            <a:endParaRPr lang="en-US" altLang="en-US" sz="1300" dirty="0"/>
          </a:p>
          <a:p>
            <a:pPr marL="0" lvl="0" indent="0" fontAlgn="base">
              <a:spcBef>
                <a:spcPct val="0"/>
              </a:spcBef>
              <a:spcAft>
                <a:spcPct val="0"/>
              </a:spcAft>
              <a:buNone/>
            </a:pPr>
            <a:r>
              <a:rPr lang="en-US" altLang="en-US" sz="1300" dirty="0"/>
              <a:t>Our focus in this resource guide will be on the first element of wealth management—investment consulting. But bear in mind that managing your investments is just one part of a comprehensive approach to your financial life. At the end of this guide, we’ll describe what you should expect from a true wealth manager so that you can make an informed decision when choosing which financial professional to work with. </a:t>
            </a:r>
          </a:p>
          <a:p>
            <a:pPr marL="0" lvl="0" indent="0" fontAlgn="base">
              <a:spcBef>
                <a:spcPct val="0"/>
              </a:spcBef>
              <a:spcAft>
                <a:spcPct val="0"/>
              </a:spcAft>
              <a:buNone/>
            </a:pPr>
            <a:endParaRPr lang="en-US" altLang="en-US" sz="1300" dirty="0"/>
          </a:p>
          <a:p>
            <a:pPr marL="0" lvl="0" indent="0" fontAlgn="base">
              <a:spcBef>
                <a:spcPct val="0"/>
              </a:spcBef>
              <a:spcAft>
                <a:spcPct val="0"/>
              </a:spcAft>
              <a:buNone/>
            </a:pPr>
            <a:r>
              <a:rPr lang="en-US" altLang="en-US" sz="1300" dirty="0"/>
              <a:t>Let’s turn now to our discussion of the concepts that can make you a more successful investor.</a:t>
            </a:r>
          </a:p>
          <a:p>
            <a:pPr marL="0"/>
            <a:endParaRPr lang="en-US" sz="800" dirty="0"/>
          </a:p>
        </p:txBody>
      </p:sp>
      <p:sp>
        <p:nvSpPr>
          <p:cNvPr id="7" name="TextBox 6">
            <a:extLst>
              <a:ext uri="{FF2B5EF4-FFF2-40B4-BE49-F238E27FC236}">
                <a16:creationId xmlns:a16="http://schemas.microsoft.com/office/drawing/2014/main" id="{D7D880E1-B6FB-4D94-9AA6-48A3E89E5124}"/>
              </a:ext>
            </a:extLst>
          </p:cNvPr>
          <p:cNvSpPr txBox="1"/>
          <p:nvPr/>
        </p:nvSpPr>
        <p:spPr>
          <a:xfrm>
            <a:off x="8258675" y="6416365"/>
            <a:ext cx="3446217"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614319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Picture 7" descr="A picture containing person, indoor, man, wall&#10;&#10;Description generated with high confidence">
            <a:extLst>
              <a:ext uri="{FF2B5EF4-FFF2-40B4-BE49-F238E27FC236}">
                <a16:creationId xmlns:a16="http://schemas.microsoft.com/office/drawing/2014/main" id="{2E2D2797-5CD1-4634-B1B8-D07B07EB5B39}"/>
              </a:ext>
            </a:extLst>
          </p:cNvPr>
          <p:cNvPicPr>
            <a:picLocks noChangeAspect="1"/>
          </p:cNvPicPr>
          <p:nvPr/>
        </p:nvPicPr>
        <p:blipFill rotWithShape="1">
          <a:blip r:embed="rId2">
            <a:extLst>
              <a:ext uri="{28A0092B-C50C-407E-A947-70E740481C1C}">
                <a14:useLocalDpi xmlns:a14="http://schemas.microsoft.com/office/drawing/2010/main" val="0"/>
              </a:ext>
            </a:extLst>
          </a:blip>
          <a:srcRect l="21102" r="29913" b="-2"/>
          <a:stretch/>
        </p:blipFill>
        <p:spPr>
          <a:xfrm>
            <a:off x="7179897" y="10"/>
            <a:ext cx="5048249" cy="6857990"/>
          </a:xfrm>
          <a:prstGeom prst="rect">
            <a:avLst/>
          </a:prstGeom>
          <a:effectLst/>
        </p:spPr>
      </p:pic>
      <p:sp>
        <p:nvSpPr>
          <p:cNvPr id="2" name="Title 1">
            <a:extLst>
              <a:ext uri="{FF2B5EF4-FFF2-40B4-BE49-F238E27FC236}">
                <a16:creationId xmlns:a16="http://schemas.microsoft.com/office/drawing/2014/main" id="{22A3A654-1BDB-486C-8BA7-97CC57B89A53}"/>
              </a:ext>
            </a:extLst>
          </p:cNvPr>
          <p:cNvSpPr>
            <a:spLocks noGrp="1"/>
          </p:cNvSpPr>
          <p:nvPr>
            <p:ph type="title"/>
          </p:nvPr>
        </p:nvSpPr>
        <p:spPr>
          <a:xfrm>
            <a:off x="484968" y="423761"/>
            <a:ext cx="6586491" cy="1676603"/>
          </a:xfrm>
        </p:spPr>
        <p:txBody>
          <a:bodyPr vert="horz" lIns="91440" tIns="45720" rIns="91440" bIns="45720" rtlCol="0" anchor="ctr">
            <a:normAutofit/>
          </a:bodyPr>
          <a:lstStyle/>
          <a:p>
            <a:r>
              <a:rPr lang="en-US" dirty="0">
                <a:solidFill>
                  <a:schemeClr val="accent1">
                    <a:lumMod val="75000"/>
                  </a:schemeClr>
                </a:solidFill>
              </a:rPr>
              <a:t>Key Concepts for Financial Success</a:t>
            </a:r>
          </a:p>
        </p:txBody>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484970" y="2219325"/>
            <a:ext cx="6586489" cy="3785419"/>
          </a:xfrm>
        </p:spPr>
        <p:txBody>
          <a:bodyPr vert="horz" lIns="91440" tIns="45720" rIns="91440" bIns="45720" rtlCol="0">
            <a:normAutofit/>
          </a:bodyPr>
          <a:lstStyle/>
          <a:p>
            <a:pPr marL="0" lvl="0" indent="0" fontAlgn="base">
              <a:spcBef>
                <a:spcPct val="0"/>
              </a:spcBef>
              <a:spcAft>
                <a:spcPct val="0"/>
              </a:spcAft>
              <a:buNone/>
            </a:pPr>
            <a:r>
              <a:rPr lang="en-US" altLang="en-US" sz="1300" dirty="0"/>
              <a:t>While investing can at times seem overwhelming, the academic research can be broken down into what we call the </a:t>
            </a:r>
            <a:r>
              <a:rPr lang="en-US" altLang="en-US" sz="1300" i="1" dirty="0"/>
              <a:t>Key Concepts to Financial Success</a:t>
            </a:r>
            <a:r>
              <a:rPr lang="en-US" altLang="en-US" sz="1300" dirty="0"/>
              <a:t>. If you examine your own life, you’ll find that it is often the simpler things that consistently work. Successful investing is no different. However, it is easy to have your attention drawn to the wrong issues. These wrong issues—the noise—can derail your journey.</a:t>
            </a:r>
          </a:p>
          <a:p>
            <a:pPr marL="0" lvl="0" fontAlgn="base">
              <a:spcBef>
                <a:spcPct val="0"/>
              </a:spcBef>
              <a:spcAft>
                <a:spcPct val="0"/>
              </a:spcAft>
            </a:pPr>
            <a:endParaRPr lang="en-US" altLang="en-US" sz="1300" dirty="0"/>
          </a:p>
          <a:p>
            <a:pPr marL="0" lvl="0" indent="0" fontAlgn="base">
              <a:spcBef>
                <a:spcPct val="0"/>
              </a:spcBef>
              <a:spcAft>
                <a:spcPct val="0"/>
              </a:spcAft>
              <a:buNone/>
            </a:pPr>
            <a:r>
              <a:rPr lang="en-US" altLang="en-US" sz="1300" dirty="0"/>
              <a:t>In this section, we’ll walk through these concepts and then explain how successful institutional investors incorporate each of these concepts into their investment plans. These plans both meet their fiduciary responsibilities and achieve their financial goals. You owe yourself and your family nothing less than what the institutional investors have.</a:t>
            </a:r>
          </a:p>
          <a:p>
            <a:pPr marL="0" lvl="0" fontAlgn="base">
              <a:spcBef>
                <a:spcPct val="0"/>
              </a:spcBef>
              <a:spcAft>
                <a:spcPct val="0"/>
              </a:spcAft>
            </a:pPr>
            <a:endParaRPr lang="en-US" altLang="en-US" sz="1300" dirty="0"/>
          </a:p>
          <a:p>
            <a:pPr marL="0" lvl="0" indent="0" fontAlgn="base">
              <a:spcBef>
                <a:spcPct val="0"/>
              </a:spcBef>
              <a:spcAft>
                <a:spcPct val="0"/>
              </a:spcAft>
              <a:buNone/>
            </a:pPr>
            <a:r>
              <a:rPr lang="en-US" altLang="en-US" sz="1300" dirty="0"/>
              <a:t>It’s important to note here that while these concepts are designed to maximize return, no strategy can eliminate risk, which is inherent in all investments. Whenever you invest, you have to accept some risk. It’s also important to remember that you’re responsible for reviewing your portfolio and risk tolerance and for keeping your financial adviser current on any changes in either your risk tolerance or your life that might affect your investment objectives.</a:t>
            </a:r>
          </a:p>
          <a:p>
            <a:endParaRPr lang="en-US" sz="1300" dirty="0"/>
          </a:p>
        </p:txBody>
      </p:sp>
      <p:sp>
        <p:nvSpPr>
          <p:cNvPr id="9" name="TextBox 8">
            <a:extLst>
              <a:ext uri="{FF2B5EF4-FFF2-40B4-BE49-F238E27FC236}">
                <a16:creationId xmlns:a16="http://schemas.microsoft.com/office/drawing/2014/main" id="{4E6BD6D6-B72C-4CCA-BC4B-CD2B979D789F}"/>
              </a:ext>
            </a:extLst>
          </p:cNvPr>
          <p:cNvSpPr txBox="1"/>
          <p:nvPr/>
        </p:nvSpPr>
        <p:spPr>
          <a:xfrm>
            <a:off x="167652" y="6420639"/>
            <a:ext cx="3446217"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4149049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Picture 7" descr="A picture containing scale&#10;&#10;Description generated with high confidence">
            <a:extLst>
              <a:ext uri="{FF2B5EF4-FFF2-40B4-BE49-F238E27FC236}">
                <a16:creationId xmlns:a16="http://schemas.microsoft.com/office/drawing/2014/main" id="{2E2D2797-5CD1-4634-B1B8-D07B07EB5B39}"/>
              </a:ext>
            </a:extLst>
          </p:cNvPr>
          <p:cNvPicPr>
            <a:picLocks noChangeAspect="1"/>
          </p:cNvPicPr>
          <p:nvPr/>
        </p:nvPicPr>
        <p:blipFill rotWithShape="1">
          <a:blip r:embed="rId2">
            <a:extLst>
              <a:ext uri="{28A0092B-C50C-407E-A947-70E740481C1C}">
                <a14:useLocalDpi xmlns:a14="http://schemas.microsoft.com/office/drawing/2010/main" val="0"/>
              </a:ext>
            </a:extLst>
          </a:blip>
          <a:srcRect l="32466" t="-1" r="22415" b="-1"/>
          <a:stretch/>
        </p:blipFill>
        <p:spPr>
          <a:xfrm>
            <a:off x="20" y="10"/>
            <a:ext cx="4635571" cy="6857990"/>
          </a:xfrm>
          <a:prstGeom prst="rect">
            <a:avLst/>
          </a:prstGeom>
          <a:effectLst/>
        </p:spPr>
      </p:pic>
      <p:sp>
        <p:nvSpPr>
          <p:cNvPr id="2" name="Title 1">
            <a:extLst>
              <a:ext uri="{FF2B5EF4-FFF2-40B4-BE49-F238E27FC236}">
                <a16:creationId xmlns:a16="http://schemas.microsoft.com/office/drawing/2014/main" id="{22A3A654-1BDB-486C-8BA7-97CC57B89A53}"/>
              </a:ext>
            </a:extLst>
          </p:cNvPr>
          <p:cNvSpPr>
            <a:spLocks noGrp="1"/>
          </p:cNvSpPr>
          <p:nvPr>
            <p:ph type="title"/>
          </p:nvPr>
        </p:nvSpPr>
        <p:spPr>
          <a:xfrm>
            <a:off x="4965430" y="629266"/>
            <a:ext cx="6586491" cy="1676603"/>
          </a:xfrm>
        </p:spPr>
        <p:txBody>
          <a:bodyPr vert="horz" lIns="91440" tIns="45720" rIns="91440" bIns="45720" rtlCol="0" anchor="ctr">
            <a:normAutofit/>
          </a:bodyPr>
          <a:lstStyle/>
          <a:p>
            <a:r>
              <a:rPr lang="en-US" dirty="0">
                <a:solidFill>
                  <a:schemeClr val="accent1">
                    <a:lumMod val="75000"/>
                  </a:schemeClr>
                </a:solidFill>
              </a:rPr>
              <a:t>A Blended Approach</a:t>
            </a:r>
          </a:p>
        </p:txBody>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4965430" y="2161564"/>
            <a:ext cx="6586489" cy="3785419"/>
          </a:xfrm>
        </p:spPr>
        <p:txBody>
          <a:bodyPr vert="horz" lIns="91440" tIns="45720" rIns="91440" bIns="45720" rtlCol="0">
            <a:normAutofit/>
          </a:bodyPr>
          <a:lstStyle/>
          <a:p>
            <a:pPr marL="0" indent="0">
              <a:buNone/>
            </a:pPr>
            <a:r>
              <a:rPr lang="en-US" sz="1100" dirty="0"/>
              <a:t>Investment styles are often </a:t>
            </a:r>
            <a:r>
              <a:rPr lang="en-US" sz="1100" dirty="0" err="1"/>
              <a:t>categorised</a:t>
            </a:r>
            <a:r>
              <a:rPr lang="en-US" sz="1100" dirty="0"/>
              <a:t> as active or passive. An active investor is one who makes decisions about holding one investment over another. Passive investors are willing to accept the market rate of return less costs and usually enjoy paying smaller fees than active investors. </a:t>
            </a:r>
          </a:p>
          <a:p>
            <a:pPr marL="0" indent="0">
              <a:buNone/>
            </a:pPr>
            <a:r>
              <a:rPr lang="en-US" sz="1100" dirty="0"/>
              <a:t>Our investment philosophy is passive (where we believe markets are efficient) to the extent that we are not making judgements on the relative merits of one investment over another, but we are not willing to accept the market rate (less fees) for our clients. Our investment process targets market-beating performance through structured exposure to dimensions of higher expected return, and uses methods of portfolio construction and implementation that enhance performance relative to the average investor. </a:t>
            </a:r>
          </a:p>
          <a:p>
            <a:pPr marL="0" indent="0">
              <a:buNone/>
            </a:pPr>
            <a:r>
              <a:rPr lang="en-US" sz="1100" dirty="0"/>
              <a:t>We call this Evidenced Based Investing and it blends the best of passive and active management styles, we believe that:</a:t>
            </a:r>
          </a:p>
          <a:p>
            <a:r>
              <a:rPr lang="en-US" sz="1100" dirty="0"/>
              <a:t>the average active investor will do worse than the market because they are paying the highest fees; </a:t>
            </a:r>
          </a:p>
          <a:p>
            <a:r>
              <a:rPr lang="en-US" sz="1100" dirty="0"/>
              <a:t>the average index investor will perform slightly better than that because their fees are lower than the active investor; and </a:t>
            </a:r>
          </a:p>
          <a:p>
            <a:r>
              <a:rPr lang="en-US" sz="1100" dirty="0"/>
              <a:t>that our investment approach will outperform both due to a blend of styles, reasonable fees, exposure to dimensions of higher expected return, and intelligent portfolio implementation.</a:t>
            </a:r>
          </a:p>
          <a:p>
            <a:pPr marL="0" indent="0">
              <a:buNone/>
            </a:pPr>
            <a:r>
              <a:rPr lang="en-US" sz="1100" dirty="0"/>
              <a:t>Our philosophy is based upon several key beliefs about financial markets. These beliefs lead us to construct carefully structured investment portfolios that are designed to meet the investment needs of our clients. </a:t>
            </a:r>
          </a:p>
          <a:p>
            <a:pPr marL="0" indent="0">
              <a:buNone/>
            </a:pPr>
            <a:endParaRPr lang="en-US" sz="1100" dirty="0"/>
          </a:p>
        </p:txBody>
      </p:sp>
      <p:sp>
        <p:nvSpPr>
          <p:cNvPr id="7" name="TextBox 6">
            <a:extLst>
              <a:ext uri="{FF2B5EF4-FFF2-40B4-BE49-F238E27FC236}">
                <a16:creationId xmlns:a16="http://schemas.microsoft.com/office/drawing/2014/main" id="{452C9614-6176-45FA-9B42-B48CD4911888}"/>
              </a:ext>
            </a:extLst>
          </p:cNvPr>
          <p:cNvSpPr txBox="1"/>
          <p:nvPr/>
        </p:nvSpPr>
        <p:spPr>
          <a:xfrm>
            <a:off x="8258675" y="6416365"/>
            <a:ext cx="3446217"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295528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Picture 7">
            <a:extLst>
              <a:ext uri="{FF2B5EF4-FFF2-40B4-BE49-F238E27FC236}">
                <a16:creationId xmlns:a16="http://schemas.microsoft.com/office/drawing/2014/main" id="{2E2D2797-5CD1-4634-B1B8-D07B07EB5B39}"/>
              </a:ext>
            </a:extLst>
          </p:cNvPr>
          <p:cNvPicPr>
            <a:picLocks noChangeAspect="1"/>
          </p:cNvPicPr>
          <p:nvPr/>
        </p:nvPicPr>
        <p:blipFill rotWithShape="1">
          <a:blip r:embed="rId2">
            <a:extLst>
              <a:ext uri="{28A0092B-C50C-407E-A947-70E740481C1C}">
                <a14:useLocalDpi xmlns:a14="http://schemas.microsoft.com/office/drawing/2010/main" val="0"/>
              </a:ext>
            </a:extLst>
          </a:blip>
          <a:srcRect l="30692" r="24188" b="-1"/>
          <a:stretch/>
        </p:blipFill>
        <p:spPr>
          <a:xfrm>
            <a:off x="7556429" y="0"/>
            <a:ext cx="4635571" cy="6857990"/>
          </a:xfrm>
          <a:prstGeom prst="rect">
            <a:avLst/>
          </a:prstGeom>
          <a:effectLst/>
        </p:spPr>
      </p:pic>
      <p:sp>
        <p:nvSpPr>
          <p:cNvPr id="2" name="Title 1">
            <a:extLst>
              <a:ext uri="{FF2B5EF4-FFF2-40B4-BE49-F238E27FC236}">
                <a16:creationId xmlns:a16="http://schemas.microsoft.com/office/drawing/2014/main" id="{22A3A654-1BDB-486C-8BA7-97CC57B89A53}"/>
              </a:ext>
            </a:extLst>
          </p:cNvPr>
          <p:cNvSpPr>
            <a:spLocks noGrp="1"/>
          </p:cNvSpPr>
          <p:nvPr>
            <p:ph type="title"/>
          </p:nvPr>
        </p:nvSpPr>
        <p:spPr>
          <a:xfrm>
            <a:off x="460105" y="638791"/>
            <a:ext cx="6586491" cy="1676603"/>
          </a:xfrm>
        </p:spPr>
        <p:txBody>
          <a:bodyPr vert="horz" lIns="91440" tIns="45720" rIns="91440" bIns="45720" rtlCol="0" anchor="ctr">
            <a:normAutofit/>
          </a:bodyPr>
          <a:lstStyle/>
          <a:p>
            <a:r>
              <a:rPr lang="en-US" dirty="0">
                <a:solidFill>
                  <a:schemeClr val="accent1">
                    <a:lumMod val="75000"/>
                  </a:schemeClr>
                </a:solidFill>
              </a:rPr>
              <a:t>Our Core Beliefs</a:t>
            </a:r>
          </a:p>
        </p:txBody>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460105" y="2114550"/>
            <a:ext cx="6586489" cy="3785419"/>
          </a:xfrm>
        </p:spPr>
        <p:txBody>
          <a:bodyPr vert="horz" lIns="91440" tIns="45720" rIns="91440" bIns="45720" rtlCol="0">
            <a:normAutofit/>
          </a:bodyPr>
          <a:lstStyle/>
          <a:p>
            <a:pPr marL="0" indent="0">
              <a:buNone/>
            </a:pPr>
            <a:r>
              <a:rPr lang="en-US" sz="1100" b="1" dirty="0"/>
              <a:t>Capitalism Works:</a:t>
            </a:r>
            <a:endParaRPr lang="en-US" sz="1100" dirty="0"/>
          </a:p>
          <a:p>
            <a:pPr marL="0" indent="0">
              <a:buNone/>
            </a:pPr>
            <a:r>
              <a:rPr lang="en-US" sz="1100" dirty="0"/>
              <a:t>Capitalism is what underpins the world’s economy and is overwhelmingly the most successful economic model that mankind has devised. The free market is a simple mechanism that brings together ideas for products and services, and the finance required to get them off the ground. </a:t>
            </a:r>
          </a:p>
          <a:p>
            <a:pPr marL="0" indent="0">
              <a:buNone/>
            </a:pPr>
            <a:r>
              <a:rPr lang="en-US" sz="1100" dirty="0"/>
              <a:t>People who invest in an enterprise are taking a risk with their capital and are therefore entitled to share any financial rewards - just as they should accept any losses. This simple principle is followed in every corner of the world from the dusty markets of third-world villages to the board rooms of the world’s richest corporations. In more sophisticated markets, the rules of this process are codified by formal capital markets and most investors participate through tightly regulated exchanges of shares and bonds.</a:t>
            </a:r>
          </a:p>
          <a:p>
            <a:pPr marL="0" indent="0">
              <a:buNone/>
            </a:pPr>
            <a:r>
              <a:rPr lang="en-US" sz="1100" b="1" dirty="0"/>
              <a:t>Risk and Return are related:</a:t>
            </a:r>
            <a:endParaRPr lang="en-US" sz="1100" dirty="0"/>
          </a:p>
          <a:p>
            <a:pPr marL="0" indent="0">
              <a:buNone/>
            </a:pPr>
            <a:r>
              <a:rPr lang="en-US" sz="1100" dirty="0"/>
              <a:t>We believe it is impossible to improve your investment return without taking more risk.  In other words, the potential for financial loss you expose yourself to in taking a risk is also the reason you earn a return. There is good risk and bad risk and higher exposure to the right risk factors leads to higher expected returns, but is no guarantee of them. Risk is the premium investors pay for the expectation of a greater return. </a:t>
            </a:r>
          </a:p>
          <a:p>
            <a:pPr marL="0" indent="0">
              <a:buNone/>
            </a:pPr>
            <a:r>
              <a:rPr lang="en-US" sz="1100" dirty="0"/>
              <a:t>Our role as your adviser is first to identify which risks offer consistently higher expected returns and which do not, and then to offer you exposure to those risks in a structured, disciplined and cost effective way.</a:t>
            </a:r>
          </a:p>
          <a:p>
            <a:pPr marL="0"/>
            <a:endParaRPr lang="en-US" sz="1100" dirty="0"/>
          </a:p>
        </p:txBody>
      </p:sp>
      <p:sp>
        <p:nvSpPr>
          <p:cNvPr id="7" name="TextBox 6">
            <a:extLst>
              <a:ext uri="{FF2B5EF4-FFF2-40B4-BE49-F238E27FC236}">
                <a16:creationId xmlns:a16="http://schemas.microsoft.com/office/drawing/2014/main" id="{87C69F3D-E1D4-43C1-9569-734C5B6DC50F}"/>
              </a:ext>
            </a:extLst>
          </p:cNvPr>
          <p:cNvSpPr txBox="1"/>
          <p:nvPr/>
        </p:nvSpPr>
        <p:spPr>
          <a:xfrm>
            <a:off x="167652" y="6420639"/>
            <a:ext cx="3446217"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3333310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Picture 7" descr="A group of people looking at each other&#10;&#10;Description generated with very high confidence">
            <a:extLst>
              <a:ext uri="{FF2B5EF4-FFF2-40B4-BE49-F238E27FC236}">
                <a16:creationId xmlns:a16="http://schemas.microsoft.com/office/drawing/2014/main" id="{2E2D2797-5CD1-4634-B1B8-D07B07EB5B39}"/>
              </a:ext>
            </a:extLst>
          </p:cNvPr>
          <p:cNvPicPr>
            <a:picLocks noChangeAspect="1"/>
          </p:cNvPicPr>
          <p:nvPr/>
        </p:nvPicPr>
        <p:blipFill rotWithShape="1">
          <a:blip r:embed="rId2">
            <a:extLst>
              <a:ext uri="{28A0092B-C50C-407E-A947-70E740481C1C}">
                <a14:useLocalDpi xmlns:a14="http://schemas.microsoft.com/office/drawing/2010/main" val="0"/>
              </a:ext>
            </a:extLst>
          </a:blip>
          <a:srcRect l="27690" r="27190" b="-1"/>
          <a:stretch/>
        </p:blipFill>
        <p:spPr>
          <a:xfrm>
            <a:off x="20" y="10"/>
            <a:ext cx="4635571" cy="6857990"/>
          </a:xfrm>
          <a:prstGeom prst="rect">
            <a:avLst/>
          </a:prstGeom>
          <a:effectLst/>
        </p:spPr>
      </p:pic>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5120551" y="1536290"/>
            <a:ext cx="6586489" cy="3785419"/>
          </a:xfrm>
        </p:spPr>
        <p:txBody>
          <a:bodyPr vert="horz" lIns="91440" tIns="45720" rIns="91440" bIns="45720" rtlCol="0">
            <a:normAutofit/>
          </a:bodyPr>
          <a:lstStyle/>
          <a:p>
            <a:pPr marL="0" indent="0">
              <a:buNone/>
            </a:pPr>
            <a:r>
              <a:rPr lang="en-US" sz="1100" b="1" dirty="0"/>
              <a:t>Markets Work:</a:t>
            </a:r>
            <a:endParaRPr lang="en-US" sz="1100" dirty="0"/>
          </a:p>
          <a:p>
            <a:pPr marL="0" indent="0">
              <a:buNone/>
            </a:pPr>
            <a:r>
              <a:rPr lang="en-US" sz="1100" dirty="0"/>
              <a:t>Capital markets are the best mechanism we have to calculate the value of an asset. Many investors believe they are able to price assets more accurately than the market. They perform research and analysis to arrive at a price for an asset. If the market price is below their calculated price they might buy that asset to make a profit when it rises. </a:t>
            </a:r>
          </a:p>
          <a:p>
            <a:pPr marL="0" indent="0">
              <a:buNone/>
            </a:pPr>
            <a:r>
              <a:rPr lang="en-US" sz="1100" dirty="0"/>
              <a:t>But however carefully they make their calculation; it is never more than an estimate upon which they base a prediction.  Some estimates will be right; some estimates will be wrong. </a:t>
            </a:r>
          </a:p>
          <a:p>
            <a:pPr marL="0" indent="0">
              <a:buNone/>
            </a:pPr>
            <a:r>
              <a:rPr lang="en-US" sz="1100" dirty="0"/>
              <a:t>Very few people are able to make consistently accurate estimates over a reasonable period of time so we do not use predictions about markets or prices in our portfolios. This principle applies across our investment philosophy which means we do not buy individual stocks we think will outperform the market; or weight investments towards countries or regions we expect to do well. Instead we use investment funds with broad exposure to the whole market and allocate assets to countries in proportion to their relative size in the global market. </a:t>
            </a:r>
          </a:p>
          <a:p>
            <a:pPr marL="0" indent="0">
              <a:buNone/>
            </a:pPr>
            <a:r>
              <a:rPr lang="en-US" sz="1100" dirty="0"/>
              <a:t>We therefore accept that the market, powered by the wealth-generating capability of capitalism, provides an adequate rate of return. We do not try to beat the market with predictions; instead we harness the returns of the market through discipline and structure.</a:t>
            </a:r>
          </a:p>
          <a:p>
            <a:pPr marL="0"/>
            <a:endParaRPr lang="en-US" sz="1300" dirty="0"/>
          </a:p>
        </p:txBody>
      </p:sp>
      <p:sp>
        <p:nvSpPr>
          <p:cNvPr id="5" name="TextBox 4">
            <a:extLst>
              <a:ext uri="{FF2B5EF4-FFF2-40B4-BE49-F238E27FC236}">
                <a16:creationId xmlns:a16="http://schemas.microsoft.com/office/drawing/2014/main" id="{555B8434-FC9B-4E61-B537-2D6EEBEFB0DF}"/>
              </a:ext>
            </a:extLst>
          </p:cNvPr>
          <p:cNvSpPr txBox="1"/>
          <p:nvPr/>
        </p:nvSpPr>
        <p:spPr>
          <a:xfrm>
            <a:off x="8258675" y="6416365"/>
            <a:ext cx="3446217"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885821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Content Placeholder 5">
            <a:extLst>
              <a:ext uri="{FF2B5EF4-FFF2-40B4-BE49-F238E27FC236}">
                <a16:creationId xmlns:a16="http://schemas.microsoft.com/office/drawing/2014/main" id="{C1C8DC6B-CE7A-4949-B737-1623F6C64712}"/>
              </a:ext>
            </a:extLst>
          </p:cNvPr>
          <p:cNvSpPr>
            <a:spLocks noGrp="1"/>
          </p:cNvSpPr>
          <p:nvPr>
            <p:ph sz="half" idx="1"/>
          </p:nvPr>
        </p:nvSpPr>
        <p:spPr>
          <a:xfrm>
            <a:off x="178475" y="1657400"/>
            <a:ext cx="5748553" cy="3785419"/>
          </a:xfrm>
        </p:spPr>
        <p:txBody>
          <a:bodyPr vert="horz" lIns="91440" tIns="45720" rIns="91440" bIns="45720" rtlCol="0">
            <a:normAutofit/>
          </a:bodyPr>
          <a:lstStyle/>
          <a:p>
            <a:pPr marL="0" indent="0">
              <a:buNone/>
            </a:pPr>
            <a:r>
              <a:rPr lang="en-GB" sz="1100" b="1" dirty="0"/>
              <a:t>Diversification is Essential:</a:t>
            </a:r>
            <a:endParaRPr lang="en-GB" sz="1100" dirty="0"/>
          </a:p>
          <a:p>
            <a:pPr marL="0" indent="0">
              <a:buNone/>
            </a:pPr>
            <a:r>
              <a:rPr lang="en-GB" sz="1100" dirty="0"/>
              <a:t>Diversification is the principle of spreading your investment risk around. Our investment portfolios therefore hold the shares and bonds of many companies and governments in many countries around the world. Because we believe in the power of capital markets rather than individual predictions or judgements, we are able to invest our clients’ assets in many thousands of individual investments. This means the negative and positive influence of each individual investment is reduced, producing, on aggregate, less risk in our portfolios.</a:t>
            </a:r>
          </a:p>
          <a:p>
            <a:pPr marL="0" indent="0">
              <a:buNone/>
            </a:pPr>
            <a:r>
              <a:rPr lang="en-GB" sz="1100" dirty="0"/>
              <a:t>This table ranks annual stock market performance in GBP for developed markets from highest to lowest in each of the last 25 years.  The patchwork dispersion of colours shows no predictable pattern and helps illustrate why we believe it is pointless to try to predict which country will be at the top next year or the year after.</a:t>
            </a:r>
          </a:p>
          <a:p>
            <a:pPr marL="0" indent="0">
              <a:buNone/>
            </a:pPr>
            <a:endParaRPr lang="en-US" sz="1300" dirty="0"/>
          </a:p>
        </p:txBody>
      </p:sp>
      <p:pic>
        <p:nvPicPr>
          <p:cNvPr id="12" name="Picture 11">
            <a:extLst>
              <a:ext uri="{FF2B5EF4-FFF2-40B4-BE49-F238E27FC236}">
                <a16:creationId xmlns:a16="http://schemas.microsoft.com/office/drawing/2014/main" id="{C9B7A0AC-8623-4E8F-A382-02BE64A58BB6}"/>
              </a:ext>
            </a:extLst>
          </p:cNvPr>
          <p:cNvPicPr>
            <a:picLocks noChangeAspect="1"/>
          </p:cNvPicPr>
          <p:nvPr/>
        </p:nvPicPr>
        <p:blipFill>
          <a:blip r:embed="rId2"/>
          <a:stretch>
            <a:fillRect/>
          </a:stretch>
        </p:blipFill>
        <p:spPr>
          <a:xfrm>
            <a:off x="6010683" y="885850"/>
            <a:ext cx="6023532" cy="4235834"/>
          </a:xfrm>
          <a:prstGeom prst="rect">
            <a:avLst/>
          </a:prstGeom>
        </p:spPr>
      </p:pic>
      <p:sp>
        <p:nvSpPr>
          <p:cNvPr id="14" name="Text Placeholder 4">
            <a:extLst>
              <a:ext uri="{FF2B5EF4-FFF2-40B4-BE49-F238E27FC236}">
                <a16:creationId xmlns:a16="http://schemas.microsoft.com/office/drawing/2014/main" id="{B626AE96-A002-4E7F-B8BA-811A8A5C48AA}"/>
              </a:ext>
            </a:extLst>
          </p:cNvPr>
          <p:cNvSpPr>
            <a:spLocks noGrp="1"/>
          </p:cNvSpPr>
          <p:nvPr/>
        </p:nvSpPr>
        <p:spPr>
          <a:xfrm>
            <a:off x="6128715" y="5442819"/>
            <a:ext cx="5905500" cy="833099"/>
          </a:xfrm>
          <a:prstGeom prst="rect">
            <a:avLst/>
          </a:prstGeom>
        </p:spPr>
        <p:txBody>
          <a:bodyPr vert="horz" lIns="93575" tIns="93575" rIns="93575" bIns="0" rtlCol="0" anchor="b">
            <a:noAutofit/>
          </a:bodyPr>
          <a:lstStyle>
            <a:lvl1pPr marL="0" indent="0" algn="l" defTabSz="1042750" rtl="0" eaLnBrk="1" latinLnBrk="0" hangingPunct="1">
              <a:spcBef>
                <a:spcPts val="0"/>
              </a:spcBef>
              <a:buFont typeface="Arial" pitchFamily="34" charset="0"/>
              <a:buNone/>
              <a:defRPr sz="900" kern="1200">
                <a:solidFill>
                  <a:schemeClr val="tx1">
                    <a:lumMod val="65000"/>
                    <a:lumOff val="35000"/>
                  </a:schemeClr>
                </a:solidFill>
                <a:latin typeface="Arial Narrow" pitchFamily="34" charset="0"/>
                <a:ea typeface="+mn-ea"/>
                <a:cs typeface="Arial" pitchFamily="34" charset="0"/>
              </a:defRPr>
            </a:lvl1pPr>
            <a:lvl2pPr marL="521312" indent="0" algn="l" defTabSz="1042750" rtl="0" eaLnBrk="1" latinLnBrk="0" hangingPunct="1">
              <a:spcBef>
                <a:spcPct val="20000"/>
              </a:spcBef>
              <a:buFont typeface="Arial" pitchFamily="34" charset="0"/>
              <a:buNone/>
              <a:defRPr sz="800" kern="1200">
                <a:solidFill>
                  <a:schemeClr val="tx1">
                    <a:lumMod val="65000"/>
                    <a:lumOff val="35000"/>
                  </a:schemeClr>
                </a:solidFill>
                <a:latin typeface="Arial" pitchFamily="34" charset="0"/>
                <a:ea typeface="+mn-ea"/>
                <a:cs typeface="Arial" pitchFamily="34" charset="0"/>
              </a:defRPr>
            </a:lvl2pPr>
            <a:lvl3pPr marL="1042629" indent="0" algn="l" defTabSz="1042750" rtl="0" eaLnBrk="1" latinLnBrk="0" hangingPunct="1">
              <a:spcBef>
                <a:spcPct val="20000"/>
              </a:spcBef>
              <a:buFont typeface="Arial" pitchFamily="34" charset="0"/>
              <a:buNone/>
              <a:defRPr sz="800" kern="1200">
                <a:solidFill>
                  <a:schemeClr val="tx1">
                    <a:lumMod val="65000"/>
                    <a:lumOff val="35000"/>
                  </a:schemeClr>
                </a:solidFill>
                <a:latin typeface="Arial" pitchFamily="34" charset="0"/>
                <a:ea typeface="+mn-ea"/>
                <a:cs typeface="Arial" pitchFamily="34" charset="0"/>
              </a:defRPr>
            </a:lvl3pPr>
            <a:lvl4pPr marL="1563942" indent="0" algn="l" defTabSz="1042750" rtl="0" eaLnBrk="1" latinLnBrk="0" hangingPunct="1">
              <a:spcBef>
                <a:spcPct val="20000"/>
              </a:spcBef>
              <a:buFont typeface="Arial" pitchFamily="34" charset="0"/>
              <a:buNone/>
              <a:defRPr sz="800" kern="1200">
                <a:solidFill>
                  <a:schemeClr val="tx1">
                    <a:lumMod val="65000"/>
                    <a:lumOff val="35000"/>
                  </a:schemeClr>
                </a:solidFill>
                <a:latin typeface="Arial" pitchFamily="34" charset="0"/>
                <a:ea typeface="+mn-ea"/>
                <a:cs typeface="Arial" pitchFamily="34" charset="0"/>
              </a:defRPr>
            </a:lvl4pPr>
            <a:lvl5pPr marL="2085257" indent="0" algn="l" defTabSz="1042750" rtl="0" eaLnBrk="1" latinLnBrk="0" hangingPunct="1">
              <a:spcBef>
                <a:spcPct val="20000"/>
              </a:spcBef>
              <a:buFont typeface="Arial" pitchFamily="34" charset="0"/>
              <a:buNone/>
              <a:defRPr sz="800" kern="1200">
                <a:solidFill>
                  <a:schemeClr val="tx1">
                    <a:lumMod val="65000"/>
                    <a:lumOff val="35000"/>
                  </a:schemeClr>
                </a:solidFill>
                <a:latin typeface="Arial" pitchFamily="34" charset="0"/>
                <a:ea typeface="+mn-ea"/>
                <a:cs typeface="Arial" pitchFamily="34" charset="0"/>
              </a:defRPr>
            </a:lvl5pPr>
            <a:lvl6pPr marL="2867562" indent="-260686" algn="l" defTabSz="1042750"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8938" indent="-260686" algn="l" defTabSz="1042750"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0313" indent="-260686" algn="l" defTabSz="1042750"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1688" indent="-260686" algn="l" defTabSz="1042750"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dirty="0"/>
              <a:t>Diversification does not eliminate the risk of market loss. In British pounds. Chart is for illustrative purposes only. </a:t>
            </a:r>
            <a:r>
              <a:rPr lang="en-US" b="1" dirty="0"/>
              <a:t>Past performance is not a guarantee of future results</a:t>
            </a:r>
            <a:r>
              <a:rPr lang="en-US" dirty="0"/>
              <a:t>. Indices are not available for direct investment. Their performance does not reflect expenses associated with the management of an actual portfolio. Source: S&amp;P data provided by Standard &amp; Poor's Index Services Group. </a:t>
            </a:r>
            <a:r>
              <a:rPr lang="en-GB" dirty="0"/>
              <a:t>UK One-Month Treasury Bills from January 1975-present: UK One-Month Treasury Bills provided by the Financial Times Limited. </a:t>
            </a:r>
            <a:r>
              <a:rPr lang="en-US" dirty="0"/>
              <a:t>Citi fixed income indices © 2017 by Citigroup. </a:t>
            </a:r>
            <a:r>
              <a:rPr lang="en-GB" dirty="0"/>
              <a:t>MSCI data © MSCI 2017, all rights reserved. </a:t>
            </a:r>
            <a:r>
              <a:rPr lang="en-US" dirty="0"/>
              <a:t>Bloomberg Barclays data provided by Bloomberg. </a:t>
            </a:r>
            <a:endParaRPr lang="en-GB" dirty="0"/>
          </a:p>
        </p:txBody>
      </p:sp>
      <p:sp>
        <p:nvSpPr>
          <p:cNvPr id="7" name="TextBox 6">
            <a:extLst>
              <a:ext uri="{FF2B5EF4-FFF2-40B4-BE49-F238E27FC236}">
                <a16:creationId xmlns:a16="http://schemas.microsoft.com/office/drawing/2014/main" id="{88C428E3-0153-42C3-B2F4-DD438D0E525F}"/>
              </a:ext>
            </a:extLst>
          </p:cNvPr>
          <p:cNvSpPr txBox="1"/>
          <p:nvPr/>
        </p:nvSpPr>
        <p:spPr>
          <a:xfrm>
            <a:off x="167652" y="6420639"/>
            <a:ext cx="3446217" cy="253916"/>
          </a:xfrm>
          <a:prstGeom prst="rect">
            <a:avLst/>
          </a:prstGeom>
          <a:noFill/>
        </p:spPr>
        <p:txBody>
          <a:bodyPr wrap="square" rtlCol="0">
            <a:spAutoFit/>
          </a:bodyPr>
          <a:lstStyle/>
          <a:p>
            <a:r>
              <a:rPr lang="en-GB" sz="1050" b="1" dirty="0"/>
              <a:t>The past is not necessarily a guide to future performance</a:t>
            </a:r>
          </a:p>
        </p:txBody>
      </p:sp>
    </p:spTree>
    <p:extLst>
      <p:ext uri="{BB962C8B-B14F-4D97-AF65-F5344CB8AC3E}">
        <p14:creationId xmlns:p14="http://schemas.microsoft.com/office/powerpoint/2010/main" val="187237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E0AB6730563748A595D8547ECA7A26" ma:contentTypeVersion="12" ma:contentTypeDescription="Create a new document." ma:contentTypeScope="" ma:versionID="886f28a0e9150c48f62cda0a5241de3d">
  <xsd:schema xmlns:xsd="http://www.w3.org/2001/XMLSchema" xmlns:xs="http://www.w3.org/2001/XMLSchema" xmlns:p="http://schemas.microsoft.com/office/2006/metadata/properties" xmlns:ns2="47132339-6cbe-43f9-930d-2ac39d782e15" xmlns:ns3="3b5fcbd9-33b5-4d28-99d3-91b6a09c8465" targetNamespace="http://schemas.microsoft.com/office/2006/metadata/properties" ma:root="true" ma:fieldsID="6e6e1bf8b4a06dbc15610dbc352d1cf1" ns2:_="" ns3:_="">
    <xsd:import namespace="47132339-6cbe-43f9-930d-2ac39d782e15"/>
    <xsd:import namespace="3b5fcbd9-33b5-4d28-99d3-91b6a09c8465"/>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132339-6cbe-43f9-930d-2ac39d782e1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5fcbd9-33b5-4d28-99d3-91b6a09c846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8F5ED1-DE4C-48F0-A650-6E62109EA74A}"/>
</file>

<file path=customXml/itemProps2.xml><?xml version="1.0" encoding="utf-8"?>
<ds:datastoreItem xmlns:ds="http://schemas.openxmlformats.org/officeDocument/2006/customXml" ds:itemID="{2AD6C2F4-B8BC-4B47-AFD7-66A64AD8B5B7}">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47132339-6cbe-43f9-930d-2ac39d782e15"/>
    <ds:schemaRef ds:uri="http://purl.org/dc/dcmitype/"/>
    <ds:schemaRef ds:uri="http://schemas.openxmlformats.org/package/2006/metadata/core-properties"/>
    <ds:schemaRef ds:uri="3b5fcbd9-33b5-4d28-99d3-91b6a09c8465"/>
    <ds:schemaRef ds:uri="http://www.w3.org/XML/1998/namespace"/>
  </ds:schemaRefs>
</ds:datastoreItem>
</file>

<file path=customXml/itemProps3.xml><?xml version="1.0" encoding="utf-8"?>
<ds:datastoreItem xmlns:ds="http://schemas.openxmlformats.org/officeDocument/2006/customXml" ds:itemID="{CF4DB01E-BE48-4826-80AA-6389058F3B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495</TotalTime>
  <Words>2882</Words>
  <Application>Microsoft Office PowerPoint</Application>
  <PresentationFormat>Widescreen</PresentationFormat>
  <Paragraphs>125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Narrow</vt:lpstr>
      <vt:lpstr>Avenir Book</vt:lpstr>
      <vt:lpstr>Calibri</vt:lpstr>
      <vt:lpstr>Calibri Light</vt:lpstr>
      <vt:lpstr>Trajan Pro</vt:lpstr>
      <vt:lpstr>Office Theme</vt:lpstr>
      <vt:lpstr>PowerPoint Presentation</vt:lpstr>
      <vt:lpstr>Introduction</vt:lpstr>
      <vt:lpstr>A comprehensive approach</vt:lpstr>
      <vt:lpstr>The Wealth Management Formula</vt:lpstr>
      <vt:lpstr>Key Concepts for Financial Success</vt:lpstr>
      <vt:lpstr>A Blended Approach</vt:lpstr>
      <vt:lpstr>Our Core Beliefs</vt:lpstr>
      <vt:lpstr>PowerPoint Presentation</vt:lpstr>
      <vt:lpstr>PowerPoint Presentation</vt:lpstr>
      <vt:lpstr>PowerPoint Presentation</vt:lpstr>
      <vt:lpstr>Information vs Noise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Rice</dc:creator>
  <cp:lastModifiedBy>Jay Rice</cp:lastModifiedBy>
  <cp:revision>18</cp:revision>
  <dcterms:created xsi:type="dcterms:W3CDTF">2017-09-18T10:42:55Z</dcterms:created>
  <dcterms:modified xsi:type="dcterms:W3CDTF">2019-03-28T12:58:33Z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0x010100CEE0AB6730563748A595D8547ECA7A26</vt:lpwstr>
  </property>
  <property fmtid="{D5CDD505-2E9C-101B-9397-08002B2CF9AE}" pid="3" name="AuthorIds_UIVersion_1024">
    <vt:lpwstr>12</vt:lpwstr>
  </property>
</Properties>
</file>